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7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56" r:id="rId5"/>
    <p:sldId id="317" r:id="rId6"/>
    <p:sldId id="318" r:id="rId7"/>
    <p:sldId id="319" r:id="rId8"/>
    <p:sldId id="320" r:id="rId9"/>
    <p:sldId id="257" r:id="rId10"/>
    <p:sldId id="258" r:id="rId11"/>
    <p:sldId id="259" r:id="rId12"/>
    <p:sldId id="313" r:id="rId13"/>
    <p:sldId id="260" r:id="rId14"/>
    <p:sldId id="261" r:id="rId15"/>
    <p:sldId id="316" r:id="rId16"/>
    <p:sldId id="322" r:id="rId17"/>
    <p:sldId id="262" r:id="rId18"/>
    <p:sldId id="263" r:id="rId19"/>
    <p:sldId id="264" r:id="rId20"/>
    <p:sldId id="265" r:id="rId21"/>
    <p:sldId id="266" r:id="rId22"/>
    <p:sldId id="321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ED5BF-019C-4A7B-A21F-EDAFD885777B}" v="17" dt="2021-03-17T20:34:11.2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43DAF-F572-4D9C-8613-7EFA2DF3534B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32B7E-C96B-46B8-9CD7-20B59C54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32B7E-C96B-46B8-9CD7-20B59C54AA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7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37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0505" y="1559204"/>
            <a:ext cx="2638590" cy="263858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3098" y="1556339"/>
            <a:ext cx="2641391" cy="264146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471" y="1563653"/>
            <a:ext cx="2634141" cy="263415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1521707"/>
            <a:ext cx="12186285" cy="0"/>
          </a:xfrm>
          <a:custGeom>
            <a:avLst/>
            <a:gdLst/>
            <a:ahLst/>
            <a:cxnLst/>
            <a:rect l="l" t="t" r="r" b="b"/>
            <a:pathLst>
              <a:path w="12186285">
                <a:moveTo>
                  <a:pt x="0" y="0"/>
                </a:moveTo>
                <a:lnTo>
                  <a:pt x="12185782" y="0"/>
                </a:lnTo>
              </a:path>
            </a:pathLst>
          </a:custGeom>
          <a:ln w="327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55426" y="4193355"/>
            <a:ext cx="2660446" cy="266045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37993" y="4190479"/>
            <a:ext cx="2663291" cy="266332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6000" y="4229687"/>
            <a:ext cx="2628275" cy="2628312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0" y="1521708"/>
            <a:ext cx="12192000" cy="5336540"/>
          </a:xfrm>
          <a:custGeom>
            <a:avLst/>
            <a:gdLst/>
            <a:ahLst/>
            <a:cxnLst/>
            <a:rect l="l" t="t" r="r" b="b"/>
            <a:pathLst>
              <a:path w="12192000" h="5336540">
                <a:moveTo>
                  <a:pt x="12192000" y="0"/>
                </a:moveTo>
                <a:lnTo>
                  <a:pt x="0" y="0"/>
                </a:lnTo>
                <a:lnTo>
                  <a:pt x="0" y="5336286"/>
                </a:lnTo>
                <a:lnTo>
                  <a:pt x="12192000" y="5336286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854" y="6307116"/>
            <a:ext cx="998929" cy="3315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541" y="87884"/>
            <a:ext cx="11714916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540" y="1204467"/>
            <a:ext cx="11714919" cy="2774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c.vermont.gov/village-wastewater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cd.vermont.gov/content/zoning-for-great-neighborhood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025" y="489203"/>
            <a:ext cx="1192597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600" spc="-380" dirty="0">
                <a:solidFill>
                  <a:srgbClr val="FFFFFF"/>
                </a:solidFill>
                <a:latin typeface="Trebuchet MS"/>
                <a:cs typeface="Trebuchet MS"/>
              </a:rPr>
              <a:t>Updating Municipal Housing Regulations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3194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>
                <a:latin typeface="Trebuchet MS"/>
                <a:cs typeface="Trebuchet MS"/>
              </a:rPr>
              <a:t>Allowable</a:t>
            </a:r>
            <a:r>
              <a:rPr spc="-265" dirty="0">
                <a:latin typeface="Trebuchet MS"/>
                <a:cs typeface="Trebuchet MS"/>
              </a:rPr>
              <a:t> </a:t>
            </a:r>
            <a:r>
              <a:rPr spc="130" dirty="0">
                <a:latin typeface="Trebuchet MS"/>
                <a:cs typeface="Trebuchet MS"/>
              </a:rPr>
              <a:t>Uses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8540" y="1204467"/>
            <a:ext cx="4937760" cy="4356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5" dirty="0">
                <a:latin typeface="Calibri"/>
                <a:cs typeface="Calibri"/>
              </a:rPr>
              <a:t>Expand housing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choice</a:t>
            </a:r>
            <a:r>
              <a:rPr lang="en-US" sz="2800" spc="-5" dirty="0">
                <a:latin typeface="Calibri"/>
                <a:cs typeface="Calibri"/>
              </a:rPr>
              <a:t>, such as 3+ unit MF buildings in centers.</a:t>
            </a:r>
            <a:endParaRPr sz="2800" dirty="0">
              <a:latin typeface="Calibri"/>
              <a:cs typeface="Calibri"/>
            </a:endParaRPr>
          </a:p>
          <a:p>
            <a:pPr marL="298450" marR="5080" indent="-286385">
              <a:lnSpc>
                <a:spcPct val="100800"/>
              </a:lnSpc>
              <a:spcBef>
                <a:spcPts val="232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15" dirty="0">
                <a:latin typeface="Calibri"/>
                <a:cs typeface="Calibri"/>
              </a:rPr>
              <a:t>Encourage </a:t>
            </a:r>
            <a:r>
              <a:rPr lang="en-US" sz="2800" spc="-10" dirty="0">
                <a:latin typeface="Calibri"/>
                <a:cs typeface="Calibri"/>
              </a:rPr>
              <a:t>mixed uses and </a:t>
            </a:r>
            <a:r>
              <a:rPr sz="2800" spc="-10" dirty="0">
                <a:latin typeface="Calibri"/>
                <a:cs typeface="Calibri"/>
              </a:rPr>
              <a:t>residential </a:t>
            </a:r>
            <a:r>
              <a:rPr sz="2800" dirty="0">
                <a:latin typeface="Calibri"/>
                <a:cs typeface="Calibri"/>
              </a:rPr>
              <a:t>uses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village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centers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downtowns</a:t>
            </a:r>
            <a:r>
              <a:rPr lang="en-US" sz="2800" spc="-15" dirty="0">
                <a:latin typeface="Calibri"/>
                <a:cs typeface="Calibri"/>
              </a:rPr>
              <a:t>.  </a:t>
            </a:r>
          </a:p>
          <a:p>
            <a:pPr marL="298450" marR="5080" indent="-286385">
              <a:lnSpc>
                <a:spcPct val="100800"/>
              </a:lnSpc>
              <a:spcBef>
                <a:spcPts val="232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20" dirty="0">
                <a:cs typeface="Calibri"/>
              </a:rPr>
              <a:t>Avoid </a:t>
            </a:r>
            <a:r>
              <a:rPr lang="en-US" sz="2800" spc="-5" dirty="0">
                <a:cs typeface="Calibri"/>
              </a:rPr>
              <a:t>artificial </a:t>
            </a:r>
            <a:r>
              <a:rPr lang="en-US" sz="2800" spc="-10" dirty="0">
                <a:cs typeface="Calibri"/>
              </a:rPr>
              <a:t>determination </a:t>
            </a:r>
            <a:r>
              <a:rPr lang="en-US" sz="2800" spc="-5" dirty="0">
                <a:cs typeface="Calibri"/>
              </a:rPr>
              <a:t>of </a:t>
            </a:r>
            <a:r>
              <a:rPr lang="en-US" sz="2800" spc="-620" dirty="0">
                <a:cs typeface="Calibri"/>
              </a:rPr>
              <a:t> </a:t>
            </a:r>
            <a:r>
              <a:rPr lang="en-US" sz="2800" spc="-15" dirty="0">
                <a:cs typeface="Calibri"/>
              </a:rPr>
              <a:t>family</a:t>
            </a:r>
            <a:r>
              <a:rPr lang="en-US" sz="2800" spc="-5" dirty="0">
                <a:cs typeface="Calibri"/>
              </a:rPr>
              <a:t> composition.</a:t>
            </a:r>
            <a:endParaRPr lang="en-US" sz="2800" dirty="0">
              <a:cs typeface="Calibri"/>
            </a:endParaRPr>
          </a:p>
          <a:p>
            <a:pPr marL="298450" marR="5080" indent="-286385">
              <a:lnSpc>
                <a:spcPct val="100800"/>
              </a:lnSpc>
              <a:spcBef>
                <a:spcPts val="2320"/>
              </a:spcBef>
              <a:buFont typeface="Wingdings"/>
              <a:buChar char=""/>
              <a:tabLst>
                <a:tab pos="299085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534" y="1191298"/>
            <a:ext cx="1589567" cy="16001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6902" y="3118167"/>
            <a:ext cx="1600200" cy="1600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6902" y="5045038"/>
            <a:ext cx="1600200" cy="1600197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5A19D6F2-0666-4833-9BC0-C1568DA1C84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6300" y="2786317"/>
            <a:ext cx="4338634" cy="30965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612265" y="570888"/>
            <a:ext cx="10579735" cy="5374640"/>
            <a:chOff x="1194816" y="1060703"/>
            <a:chExt cx="10579735" cy="53746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88246" y="1401488"/>
              <a:ext cx="2285998" cy="22859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8246" y="4149051"/>
              <a:ext cx="2285998" cy="2285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4816" y="1060703"/>
              <a:ext cx="9887712" cy="4962144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6818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latin typeface="Lucida Sans Unicode"/>
                <a:cs typeface="Lucida Sans Unicode"/>
              </a:rPr>
              <a:t>A</a:t>
            </a:r>
            <a:r>
              <a:rPr spc="-35" dirty="0">
                <a:latin typeface="Lucida Sans Unicode"/>
                <a:cs typeface="Lucida Sans Unicode"/>
              </a:rPr>
              <a:t>c</a:t>
            </a:r>
            <a:r>
              <a:rPr spc="40" dirty="0">
                <a:latin typeface="Lucida Sans Unicode"/>
                <a:cs typeface="Lucida Sans Unicode"/>
              </a:rPr>
              <a:t>c</a:t>
            </a:r>
            <a:r>
              <a:rPr spc="-35" dirty="0">
                <a:latin typeface="Lucida Sans Unicode"/>
                <a:cs typeface="Lucida Sans Unicode"/>
              </a:rPr>
              <a:t>e</a:t>
            </a:r>
            <a:r>
              <a:rPr spc="-160" dirty="0">
                <a:latin typeface="Lucida Sans Unicode"/>
                <a:cs typeface="Lucida Sans Unicode"/>
              </a:rPr>
              <a:t>ss</a:t>
            </a:r>
            <a:r>
              <a:rPr spc="-215" dirty="0">
                <a:latin typeface="Lucida Sans Unicode"/>
                <a:cs typeface="Lucida Sans Unicode"/>
              </a:rPr>
              <a:t>o</a:t>
            </a:r>
            <a:r>
              <a:rPr dirty="0">
                <a:latin typeface="Lucida Sans Unicode"/>
                <a:cs typeface="Lucida Sans Unicode"/>
              </a:rPr>
              <a:t>ry</a:t>
            </a:r>
            <a:r>
              <a:rPr spc="-350" dirty="0">
                <a:latin typeface="Lucida Sans Unicode"/>
                <a:cs typeface="Lucida Sans Unicode"/>
              </a:rPr>
              <a:t> </a:t>
            </a:r>
            <a:r>
              <a:rPr spc="-150" dirty="0">
                <a:latin typeface="Lucida Sans Unicode"/>
                <a:cs typeface="Lucida Sans Unicode"/>
              </a:rPr>
              <a:t>D</a:t>
            </a:r>
            <a:r>
              <a:rPr spc="-35" dirty="0">
                <a:latin typeface="Lucida Sans Unicode"/>
                <a:cs typeface="Lucida Sans Unicode"/>
              </a:rPr>
              <a:t>w</a:t>
            </a:r>
            <a:r>
              <a:rPr spc="-30" dirty="0">
                <a:latin typeface="Lucida Sans Unicode"/>
                <a:cs typeface="Lucida Sans Unicode"/>
              </a:rPr>
              <a:t>e</a:t>
            </a:r>
            <a:r>
              <a:rPr spc="-85" dirty="0">
                <a:latin typeface="Lucida Sans Unicode"/>
                <a:cs typeface="Lucida Sans Unicode"/>
              </a:rPr>
              <a:t>ll</a:t>
            </a:r>
            <a:r>
              <a:rPr spc="-80" dirty="0">
                <a:latin typeface="Lucida Sans Unicode"/>
                <a:cs typeface="Lucida Sans Unicode"/>
              </a:rPr>
              <a:t>i</a:t>
            </a:r>
            <a:r>
              <a:rPr spc="-185" dirty="0">
                <a:latin typeface="Lucida Sans Unicode"/>
                <a:cs typeface="Lucida Sans Unicode"/>
              </a:rPr>
              <a:t>n</a:t>
            </a:r>
            <a:r>
              <a:rPr spc="-60" dirty="0">
                <a:latin typeface="Lucida Sans Unicode"/>
                <a:cs typeface="Lucida Sans Unicode"/>
              </a:rPr>
              <a:t>g</a:t>
            </a:r>
            <a:r>
              <a:rPr spc="-270" dirty="0">
                <a:latin typeface="Lucida Sans Unicode"/>
                <a:cs typeface="Lucida Sans Unicode"/>
              </a:rPr>
              <a:t> </a:t>
            </a:r>
            <a:r>
              <a:rPr spc="-80" dirty="0">
                <a:latin typeface="Lucida Sans Unicode"/>
                <a:cs typeface="Lucida Sans Unicode"/>
              </a:rPr>
              <a:t>U</a:t>
            </a:r>
            <a:r>
              <a:rPr spc="-185" dirty="0">
                <a:latin typeface="Lucida Sans Unicode"/>
                <a:cs typeface="Lucida Sans Unicode"/>
              </a:rPr>
              <a:t>n</a:t>
            </a:r>
            <a:r>
              <a:rPr spc="-80" dirty="0">
                <a:latin typeface="Lucida Sans Unicode"/>
                <a:cs typeface="Lucida Sans Unicode"/>
              </a:rPr>
              <a:t>i</a:t>
            </a:r>
            <a:r>
              <a:rPr spc="-40" dirty="0">
                <a:latin typeface="Lucida Sans Unicode"/>
                <a:cs typeface="Lucida Sans Unicode"/>
              </a:rPr>
              <a:t>t</a:t>
            </a:r>
            <a:r>
              <a:rPr spc="-155" dirty="0">
                <a:latin typeface="Lucida Sans Unicode"/>
                <a:cs typeface="Lucida Sans Unicode"/>
              </a:rPr>
              <a:t>s</a:t>
            </a:r>
            <a:r>
              <a:rPr spc="-270" dirty="0">
                <a:latin typeface="Lucida Sans Unicode"/>
                <a:cs typeface="Lucida Sans Unicode"/>
              </a:rPr>
              <a:t> </a:t>
            </a:r>
            <a:r>
              <a:rPr spc="-25" dirty="0">
                <a:latin typeface="Lucida Sans Unicode"/>
                <a:cs typeface="Lucida Sans Unicode"/>
              </a:rPr>
              <a:t>[</a:t>
            </a:r>
            <a:r>
              <a:rPr spc="-130" dirty="0">
                <a:latin typeface="Lucida Sans Unicode"/>
                <a:cs typeface="Lucida Sans Unicode"/>
              </a:rPr>
              <a:t>A</a:t>
            </a:r>
            <a:r>
              <a:rPr spc="-135" dirty="0">
                <a:latin typeface="Lucida Sans Unicode"/>
                <a:cs typeface="Lucida Sans Unicode"/>
              </a:rPr>
              <a:t>D</a:t>
            </a:r>
            <a:r>
              <a:rPr spc="-85" dirty="0">
                <a:latin typeface="Lucida Sans Unicode"/>
                <a:cs typeface="Lucida Sans Unicode"/>
              </a:rPr>
              <a:t>U</a:t>
            </a:r>
            <a:r>
              <a:rPr spc="-270" dirty="0">
                <a:latin typeface="Lucida Sans Unicode"/>
                <a:cs typeface="Lucida Sans Unicode"/>
              </a:rPr>
              <a:t>s</a:t>
            </a:r>
            <a:r>
              <a:rPr spc="45" dirty="0">
                <a:latin typeface="Lucida Sans Unicode"/>
                <a:cs typeface="Lucida Sans Unicode"/>
              </a:rPr>
              <a:t>]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540" y="1204467"/>
            <a:ext cx="5475605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5" dirty="0">
                <a:latin typeface="Calibri"/>
                <a:cs typeface="Calibri"/>
              </a:rPr>
              <a:t>Allow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owner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occupy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ADU</a:t>
            </a:r>
            <a:r>
              <a:rPr lang="en-US" sz="2800" spc="5" dirty="0">
                <a:latin typeface="Calibri"/>
                <a:cs typeface="Calibri"/>
              </a:rPr>
              <a:t> and rent out the principal building.</a:t>
            </a:r>
            <a:endParaRPr sz="28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2445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10" dirty="0">
                <a:latin typeface="Calibri"/>
                <a:cs typeface="Calibri"/>
              </a:rPr>
              <a:t>Increase </a:t>
            </a:r>
            <a:r>
              <a:rPr lang="en-US" sz="2800" spc="-1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permissible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area</a:t>
            </a:r>
            <a:r>
              <a:rPr sz="2800" spc="-5" dirty="0">
                <a:latin typeface="Calibri"/>
                <a:cs typeface="Calibri"/>
              </a:rPr>
              <a:t> of</a:t>
            </a:r>
            <a:r>
              <a:rPr sz="2800" dirty="0">
                <a:latin typeface="Calibri"/>
                <a:cs typeface="Calibri"/>
              </a:rPr>
              <a:t> ADU</a:t>
            </a:r>
            <a:r>
              <a:rPr lang="en-US" sz="2800" dirty="0">
                <a:latin typeface="Calibri"/>
                <a:cs typeface="Calibri"/>
              </a:rPr>
              <a:t> (% of the principal building or the size of an accessory building).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5512DD-1303-468F-91B5-8CEA989A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95" y="4656838"/>
            <a:ext cx="8496300" cy="18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78386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5" dirty="0"/>
              <a:t>Development</a:t>
            </a:r>
            <a:r>
              <a:rPr sz="3600" spc="-225" dirty="0"/>
              <a:t> </a:t>
            </a:r>
            <a:r>
              <a:rPr sz="3600" spc="-10" dirty="0"/>
              <a:t>Review</a:t>
            </a:r>
            <a:r>
              <a:rPr sz="3600" spc="-235" dirty="0"/>
              <a:t> </a:t>
            </a:r>
            <a:r>
              <a:rPr sz="3600" spc="-15" dirty="0"/>
              <a:t>Process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2215" y="1309865"/>
            <a:ext cx="6441957" cy="475989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5080" indent="-286385">
              <a:lnSpc>
                <a:spcPct val="101400"/>
              </a:lnSpc>
              <a:spcBef>
                <a:spcPts val="600"/>
              </a:spcBef>
              <a:buFont typeface="Wingdings"/>
              <a:buChar char=""/>
              <a:tabLst>
                <a:tab pos="299085" algn="l"/>
              </a:tabLst>
            </a:pPr>
            <a:r>
              <a:rPr sz="2600" spc="-10" dirty="0">
                <a:latin typeface="Calibri"/>
                <a:cs typeface="Calibri"/>
              </a:rPr>
              <a:t>Reduce </a:t>
            </a:r>
            <a:r>
              <a:rPr sz="2600" spc="-5" dirty="0">
                <a:latin typeface="Calibri"/>
                <a:cs typeface="Calibri"/>
              </a:rPr>
              <a:t>conditional</a:t>
            </a:r>
            <a:r>
              <a:rPr sz="2600" dirty="0">
                <a:latin typeface="Calibri"/>
                <a:cs typeface="Calibri"/>
              </a:rPr>
              <a:t> use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discretionary </a:t>
            </a:r>
            <a:r>
              <a:rPr sz="2600" spc="-6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site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plan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approval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requirements</a:t>
            </a:r>
            <a:r>
              <a:rPr lang="en-US" sz="2600" spc="-15" dirty="0">
                <a:latin typeface="Calibri"/>
                <a:cs typeface="Calibri"/>
              </a:rPr>
              <a:t>.  Establish clear standards for permitted uses.</a:t>
            </a:r>
            <a:endParaRPr sz="2600" dirty="0">
              <a:latin typeface="Calibri"/>
              <a:cs typeface="Calibri"/>
            </a:endParaRPr>
          </a:p>
          <a:p>
            <a:pPr marL="298450" marR="1169035" indent="-286385">
              <a:lnSpc>
                <a:spcPct val="101400"/>
              </a:lnSpc>
              <a:spcBef>
                <a:spcPts val="600"/>
              </a:spcBef>
              <a:buFont typeface="Wingdings"/>
              <a:buChar char=""/>
              <a:tabLst>
                <a:tab pos="299085" algn="l"/>
              </a:tabLst>
            </a:pPr>
            <a:r>
              <a:rPr sz="2600" spc="-5" dirty="0">
                <a:latin typeface="Calibri"/>
                <a:cs typeface="Calibri"/>
              </a:rPr>
              <a:t>Simplify </a:t>
            </a:r>
            <a:r>
              <a:rPr sz="2600" spc="-10" dirty="0">
                <a:latin typeface="Calibri"/>
                <a:cs typeface="Calibri"/>
              </a:rPr>
              <a:t>application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requirements</a:t>
            </a:r>
            <a:r>
              <a:rPr lang="en-US" sz="2600" spc="-15" dirty="0">
                <a:latin typeface="Calibri"/>
                <a:cs typeface="Calibri"/>
              </a:rPr>
              <a:t> for </a:t>
            </a:r>
            <a:r>
              <a:rPr lang="en-US" sz="2600" spc="-5" dirty="0">
                <a:cs typeface="Calibri"/>
              </a:rPr>
              <a:t>small </a:t>
            </a:r>
            <a:r>
              <a:rPr lang="en-US" sz="2600" spc="-10" dirty="0">
                <a:cs typeface="Calibri"/>
              </a:rPr>
              <a:t>scale developments / permitted uses and staff-level review.</a:t>
            </a:r>
            <a:endParaRPr sz="2600" dirty="0">
              <a:latin typeface="Calibri"/>
              <a:cs typeface="Calibri"/>
            </a:endParaRPr>
          </a:p>
          <a:p>
            <a:pPr marL="298450" marR="174625" indent="-286385">
              <a:lnSpc>
                <a:spcPts val="3310"/>
              </a:lnSpc>
              <a:spcBef>
                <a:spcPts val="600"/>
              </a:spcBef>
              <a:buFont typeface="Wingdings"/>
              <a:buChar char=""/>
              <a:tabLst>
                <a:tab pos="299085" algn="l"/>
              </a:tabLst>
            </a:pPr>
            <a:r>
              <a:rPr sz="2600" spc="-10" dirty="0">
                <a:latin typeface="Calibri"/>
                <a:cs typeface="Calibri"/>
              </a:rPr>
              <a:t>Define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permit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limited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deviations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6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specific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reasons</a:t>
            </a:r>
            <a:r>
              <a:rPr lang="en-US" sz="2600" spc="-10" dirty="0">
                <a:latin typeface="Calibri"/>
                <a:cs typeface="Calibri"/>
              </a:rPr>
              <a:t>.</a:t>
            </a:r>
          </a:p>
          <a:p>
            <a:pPr marL="298450" marR="174625" indent="-286385">
              <a:lnSpc>
                <a:spcPts val="3310"/>
              </a:lnSpc>
              <a:spcBef>
                <a:spcPts val="6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600" dirty="0">
                <a:latin typeface="Calibri"/>
                <a:cs typeface="Calibri"/>
              </a:rPr>
              <a:t>Avoid unnecessary site plan requirements and density calculations (e.g., slope restrictions).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2458" y="2596177"/>
            <a:ext cx="1243611" cy="10936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5180" y="1873589"/>
            <a:ext cx="1143000" cy="11801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51702" y="1090845"/>
            <a:ext cx="1219200" cy="1195949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697D1789-B3EF-4E7D-A15B-8A8D419D077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1702" y="3830125"/>
            <a:ext cx="4702045" cy="27153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plant, sign&#10;&#10;Description automatically generated">
            <a:extLst>
              <a:ext uri="{FF2B5EF4-FFF2-40B4-BE49-F238E27FC236}">
                <a16:creationId xmlns:a16="http://schemas.microsoft.com/office/drawing/2014/main" id="{41B3E434-D015-483C-AEC9-D52663F9F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>
          <a:xfrm>
            <a:off x="1714500" y="1"/>
            <a:ext cx="8763000" cy="62484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89D500-D477-41C6-A078-380271FBA876}"/>
              </a:ext>
            </a:extLst>
          </p:cNvPr>
          <p:cNvSpPr txBox="1"/>
          <p:nvPr/>
        </p:nvSpPr>
        <p:spPr>
          <a:xfrm>
            <a:off x="1162050" y="6341590"/>
            <a:ext cx="9867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https://dec.vermont.gov/village-wastewater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983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114200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/>
              <a:t>“</a:t>
            </a:r>
            <a:r>
              <a:rPr spc="110" dirty="0"/>
              <a:t>Mi</a:t>
            </a:r>
            <a:r>
              <a:rPr spc="-204" dirty="0"/>
              <a:t>ss</a:t>
            </a:r>
            <a:r>
              <a:rPr spc="-35" dirty="0"/>
              <a:t>i</a:t>
            </a:r>
            <a:r>
              <a:rPr spc="-235" dirty="0"/>
              <a:t>n</a:t>
            </a:r>
            <a:r>
              <a:rPr spc="-55" dirty="0"/>
              <a:t>g</a:t>
            </a:r>
            <a:r>
              <a:rPr spc="-395" dirty="0"/>
              <a:t> </a:t>
            </a:r>
            <a:r>
              <a:rPr spc="110" dirty="0"/>
              <a:t>Mi</a:t>
            </a:r>
            <a:r>
              <a:rPr spc="-90" dirty="0"/>
              <a:t>dd</a:t>
            </a:r>
            <a:r>
              <a:rPr spc="-100" dirty="0"/>
              <a:t>le</a:t>
            </a:r>
            <a:r>
              <a:rPr lang="en-US" spc="-100" dirty="0"/>
              <a:t>"</a:t>
            </a:r>
            <a:r>
              <a:rPr spc="-400" dirty="0"/>
              <a:t> </a:t>
            </a:r>
            <a:r>
              <a:rPr spc="-220" dirty="0"/>
              <a:t>R</a:t>
            </a:r>
            <a:r>
              <a:rPr spc="-175" dirty="0"/>
              <a:t>e</a:t>
            </a:r>
            <a:r>
              <a:rPr spc="-204" dirty="0"/>
              <a:t>s</a:t>
            </a:r>
            <a:r>
              <a:rPr spc="-35" dirty="0"/>
              <a:t>i</a:t>
            </a:r>
            <a:r>
              <a:rPr spc="-90" dirty="0"/>
              <a:t>d</a:t>
            </a:r>
            <a:r>
              <a:rPr spc="-175" dirty="0"/>
              <a:t>e</a:t>
            </a:r>
            <a:r>
              <a:rPr spc="-235" dirty="0"/>
              <a:t>n</a:t>
            </a:r>
            <a:r>
              <a:rPr spc="-110" dirty="0"/>
              <a:t>t</a:t>
            </a:r>
            <a:r>
              <a:rPr spc="-35" dirty="0"/>
              <a:t>i</a:t>
            </a:r>
            <a:r>
              <a:rPr spc="35" dirty="0"/>
              <a:t>a</a:t>
            </a:r>
            <a:r>
              <a:rPr spc="-30" dirty="0"/>
              <a:t>l</a:t>
            </a:r>
            <a:r>
              <a:rPr spc="-490" dirty="0"/>
              <a:t> </a:t>
            </a:r>
            <a:r>
              <a:rPr lang="en-US" spc="-400" dirty="0"/>
              <a:t>Types</a:t>
            </a:r>
            <a:endParaRPr spc="-295" dirty="0"/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8539" y="1204467"/>
            <a:ext cx="3211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Accessory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Dwellings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720" y="2321176"/>
            <a:ext cx="4570408" cy="322653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310" y="1196378"/>
            <a:ext cx="5991225" cy="43513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11740" y="5294883"/>
            <a:ext cx="19723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Montpelier,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Susan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Henderson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940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/>
              <a:t>“Mi</a:t>
            </a:r>
            <a:r>
              <a:rPr lang="en-US" spc="-204" dirty="0"/>
              <a:t>ss</a:t>
            </a:r>
            <a:r>
              <a:rPr lang="en-US" spc="-35" dirty="0"/>
              <a:t>i</a:t>
            </a:r>
            <a:r>
              <a:rPr lang="en-US" spc="-235" dirty="0"/>
              <a:t>n</a:t>
            </a:r>
            <a:r>
              <a:rPr lang="en-US" spc="-55" dirty="0"/>
              <a:t>g</a:t>
            </a:r>
            <a:r>
              <a:rPr lang="en-US" spc="-395" dirty="0"/>
              <a:t> </a:t>
            </a:r>
            <a:r>
              <a:rPr lang="en-US" spc="110" dirty="0"/>
              <a:t>Mi</a:t>
            </a:r>
            <a:r>
              <a:rPr lang="en-US" spc="-90" dirty="0"/>
              <a:t>dd</a:t>
            </a:r>
            <a:r>
              <a:rPr lang="en-US" spc="-100" dirty="0"/>
              <a:t>le"</a:t>
            </a:r>
            <a:r>
              <a:rPr lang="en-US" spc="-400" dirty="0"/>
              <a:t> </a:t>
            </a:r>
            <a:r>
              <a:rPr lang="en-US" spc="-220" dirty="0"/>
              <a:t>R</a:t>
            </a:r>
            <a:r>
              <a:rPr lang="en-US" spc="-175" dirty="0"/>
              <a:t>e</a:t>
            </a:r>
            <a:r>
              <a:rPr lang="en-US" spc="-204" dirty="0"/>
              <a:t>s</a:t>
            </a:r>
            <a:r>
              <a:rPr lang="en-US" spc="-35" dirty="0"/>
              <a:t>i</a:t>
            </a:r>
            <a:r>
              <a:rPr lang="en-US" spc="-90" dirty="0"/>
              <a:t>d</a:t>
            </a:r>
            <a:r>
              <a:rPr lang="en-US" spc="-175" dirty="0"/>
              <a:t>e</a:t>
            </a:r>
            <a:r>
              <a:rPr lang="en-US" spc="-235" dirty="0"/>
              <a:t>n</a:t>
            </a:r>
            <a:r>
              <a:rPr lang="en-US" spc="-110" dirty="0"/>
              <a:t>t</a:t>
            </a:r>
            <a:r>
              <a:rPr lang="en-US" spc="-35" dirty="0"/>
              <a:t>i</a:t>
            </a:r>
            <a:r>
              <a:rPr lang="en-US" spc="35" dirty="0"/>
              <a:t>a</a:t>
            </a:r>
            <a:r>
              <a:rPr lang="en-US" spc="-30" dirty="0"/>
              <a:t>l</a:t>
            </a:r>
            <a:r>
              <a:rPr lang="en-US" spc="-490" dirty="0"/>
              <a:t> </a:t>
            </a:r>
            <a:r>
              <a:rPr lang="en-US" spc="-400" dirty="0"/>
              <a:t>Types</a:t>
            </a:r>
            <a:endParaRPr spc="-295" dirty="0"/>
          </a:p>
        </p:txBody>
      </p:sp>
      <p:sp>
        <p:nvSpPr>
          <p:cNvPr id="4" name="object 4"/>
          <p:cNvSpPr txBox="1"/>
          <p:nvPr/>
        </p:nvSpPr>
        <p:spPr>
          <a:xfrm>
            <a:off x="238539" y="1204467"/>
            <a:ext cx="13112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D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spc="-5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x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723" y="2327274"/>
            <a:ext cx="4570406" cy="27568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313" y="1196378"/>
            <a:ext cx="5991222" cy="435133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11740" y="5294883"/>
            <a:ext cx="19723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Montpelier,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Susan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Henderson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539" y="1204467"/>
            <a:ext cx="1260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40" dirty="0">
                <a:latin typeface="Calibri"/>
                <a:cs typeface="Calibri"/>
              </a:rPr>
              <a:t>Triplex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723" y="1961315"/>
            <a:ext cx="4570406" cy="3586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310" y="1196378"/>
            <a:ext cx="5991225" cy="43513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26027" y="5294883"/>
            <a:ext cx="195833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terb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940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/>
              <a:t>“Mi</a:t>
            </a:r>
            <a:r>
              <a:rPr lang="en-US" spc="-204" dirty="0"/>
              <a:t>ss</a:t>
            </a:r>
            <a:r>
              <a:rPr lang="en-US" spc="-35" dirty="0"/>
              <a:t>i</a:t>
            </a:r>
            <a:r>
              <a:rPr lang="en-US" spc="-235" dirty="0"/>
              <a:t>n</a:t>
            </a:r>
            <a:r>
              <a:rPr lang="en-US" spc="-55" dirty="0"/>
              <a:t>g</a:t>
            </a:r>
            <a:r>
              <a:rPr lang="en-US" spc="-395" dirty="0"/>
              <a:t> </a:t>
            </a:r>
            <a:r>
              <a:rPr lang="en-US" spc="110" dirty="0"/>
              <a:t>Mi</a:t>
            </a:r>
            <a:r>
              <a:rPr lang="en-US" spc="-90" dirty="0"/>
              <a:t>dd</a:t>
            </a:r>
            <a:r>
              <a:rPr lang="en-US" spc="-100" dirty="0"/>
              <a:t>le"</a:t>
            </a:r>
            <a:r>
              <a:rPr lang="en-US" spc="-400" dirty="0"/>
              <a:t> </a:t>
            </a:r>
            <a:r>
              <a:rPr lang="en-US" spc="-220" dirty="0"/>
              <a:t>R</a:t>
            </a:r>
            <a:r>
              <a:rPr lang="en-US" spc="-175" dirty="0"/>
              <a:t>e</a:t>
            </a:r>
            <a:r>
              <a:rPr lang="en-US" spc="-204" dirty="0"/>
              <a:t>s</a:t>
            </a:r>
            <a:r>
              <a:rPr lang="en-US" spc="-35" dirty="0"/>
              <a:t>i</a:t>
            </a:r>
            <a:r>
              <a:rPr lang="en-US" spc="-90" dirty="0"/>
              <a:t>d</a:t>
            </a:r>
            <a:r>
              <a:rPr lang="en-US" spc="-175" dirty="0"/>
              <a:t>e</a:t>
            </a:r>
            <a:r>
              <a:rPr lang="en-US" spc="-235" dirty="0"/>
              <a:t>n</a:t>
            </a:r>
            <a:r>
              <a:rPr lang="en-US" spc="-110" dirty="0"/>
              <a:t>t</a:t>
            </a:r>
            <a:r>
              <a:rPr lang="en-US" spc="-35" dirty="0"/>
              <a:t>i</a:t>
            </a:r>
            <a:r>
              <a:rPr lang="en-US" spc="35" dirty="0"/>
              <a:t>a</a:t>
            </a:r>
            <a:r>
              <a:rPr lang="en-US" spc="-30" dirty="0"/>
              <a:t>l</a:t>
            </a:r>
            <a:r>
              <a:rPr lang="en-US" spc="-490" dirty="0"/>
              <a:t> </a:t>
            </a:r>
            <a:r>
              <a:rPr lang="en-US" spc="-400" dirty="0"/>
              <a:t>Types</a:t>
            </a:r>
            <a:endParaRPr spc="-295" dirty="0"/>
          </a:p>
        </p:txBody>
      </p:sp>
      <p:sp>
        <p:nvSpPr>
          <p:cNvPr id="8" name="object 8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539" y="1204467"/>
            <a:ext cx="1958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35" dirty="0">
                <a:latin typeface="Calibri"/>
                <a:cs typeface="Calibri"/>
              </a:rPr>
              <a:t>Townhouse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723" y="2213005"/>
            <a:ext cx="4570406" cy="31167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310" y="1196383"/>
            <a:ext cx="5991225" cy="43513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078402" y="5294883"/>
            <a:ext cx="2005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Bennington,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c1909,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Lewis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Hine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940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/>
              <a:t>“Mi</a:t>
            </a:r>
            <a:r>
              <a:rPr lang="en-US" spc="-204" dirty="0"/>
              <a:t>ss</a:t>
            </a:r>
            <a:r>
              <a:rPr lang="en-US" spc="-35" dirty="0"/>
              <a:t>i</a:t>
            </a:r>
            <a:r>
              <a:rPr lang="en-US" spc="-235" dirty="0"/>
              <a:t>n</a:t>
            </a:r>
            <a:r>
              <a:rPr lang="en-US" spc="-55" dirty="0"/>
              <a:t>g</a:t>
            </a:r>
            <a:r>
              <a:rPr lang="en-US" spc="-395" dirty="0"/>
              <a:t> </a:t>
            </a:r>
            <a:r>
              <a:rPr lang="en-US" spc="110" dirty="0"/>
              <a:t>Mi</a:t>
            </a:r>
            <a:r>
              <a:rPr lang="en-US" spc="-90" dirty="0"/>
              <a:t>dd</a:t>
            </a:r>
            <a:r>
              <a:rPr lang="en-US" spc="-100" dirty="0"/>
              <a:t>le"</a:t>
            </a:r>
            <a:r>
              <a:rPr lang="en-US" spc="-400" dirty="0"/>
              <a:t> </a:t>
            </a:r>
            <a:r>
              <a:rPr lang="en-US" spc="-220" dirty="0"/>
              <a:t>R</a:t>
            </a:r>
            <a:r>
              <a:rPr lang="en-US" spc="-175" dirty="0"/>
              <a:t>e</a:t>
            </a:r>
            <a:r>
              <a:rPr lang="en-US" spc="-204" dirty="0"/>
              <a:t>s</a:t>
            </a:r>
            <a:r>
              <a:rPr lang="en-US" spc="-35" dirty="0"/>
              <a:t>i</a:t>
            </a:r>
            <a:r>
              <a:rPr lang="en-US" spc="-90" dirty="0"/>
              <a:t>d</a:t>
            </a:r>
            <a:r>
              <a:rPr lang="en-US" spc="-175" dirty="0"/>
              <a:t>e</a:t>
            </a:r>
            <a:r>
              <a:rPr lang="en-US" spc="-235" dirty="0"/>
              <a:t>n</a:t>
            </a:r>
            <a:r>
              <a:rPr lang="en-US" spc="-110" dirty="0"/>
              <a:t>t</a:t>
            </a:r>
            <a:r>
              <a:rPr lang="en-US" spc="-35" dirty="0"/>
              <a:t>i</a:t>
            </a:r>
            <a:r>
              <a:rPr lang="en-US" spc="35" dirty="0"/>
              <a:t>a</a:t>
            </a:r>
            <a:r>
              <a:rPr lang="en-US" spc="-30" dirty="0"/>
              <a:t>l</a:t>
            </a:r>
            <a:r>
              <a:rPr lang="en-US" spc="-490" dirty="0"/>
              <a:t> </a:t>
            </a:r>
            <a:r>
              <a:rPr lang="en-US" spc="-400" dirty="0"/>
              <a:t>Types</a:t>
            </a:r>
            <a:endParaRPr spc="-295" dirty="0"/>
          </a:p>
        </p:txBody>
      </p:sp>
      <p:sp>
        <p:nvSpPr>
          <p:cNvPr id="8" name="object 8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8539" y="1204467"/>
            <a:ext cx="1660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800" spc="-5" dirty="0">
                <a:latin typeface="Calibri"/>
                <a:cs typeface="Calibri"/>
              </a:rPr>
              <a:t>Multiunit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933" y="2203646"/>
            <a:ext cx="4573981" cy="31626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310" y="1196378"/>
            <a:ext cx="5991225" cy="43513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11740" y="5294883"/>
            <a:ext cx="19723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latin typeface="Arial"/>
                <a:cs typeface="Arial"/>
              </a:rPr>
              <a:t>Montpelier,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VT: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Susan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Henderson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940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/>
              <a:t>“Mi</a:t>
            </a:r>
            <a:r>
              <a:rPr lang="en-US" spc="-204" dirty="0"/>
              <a:t>ss</a:t>
            </a:r>
            <a:r>
              <a:rPr lang="en-US" spc="-35" dirty="0"/>
              <a:t>i</a:t>
            </a:r>
            <a:r>
              <a:rPr lang="en-US" spc="-235" dirty="0"/>
              <a:t>n</a:t>
            </a:r>
            <a:r>
              <a:rPr lang="en-US" spc="-55" dirty="0"/>
              <a:t>g</a:t>
            </a:r>
            <a:r>
              <a:rPr lang="en-US" spc="-395" dirty="0"/>
              <a:t> </a:t>
            </a:r>
            <a:r>
              <a:rPr lang="en-US" spc="110" dirty="0"/>
              <a:t>Mi</a:t>
            </a:r>
            <a:r>
              <a:rPr lang="en-US" spc="-90" dirty="0"/>
              <a:t>dd</a:t>
            </a:r>
            <a:r>
              <a:rPr lang="en-US" spc="-100" dirty="0"/>
              <a:t>le"</a:t>
            </a:r>
            <a:r>
              <a:rPr lang="en-US" spc="-400" dirty="0"/>
              <a:t> </a:t>
            </a:r>
            <a:r>
              <a:rPr lang="en-US" spc="-220" dirty="0"/>
              <a:t>R</a:t>
            </a:r>
            <a:r>
              <a:rPr lang="en-US" spc="-175" dirty="0"/>
              <a:t>e</a:t>
            </a:r>
            <a:r>
              <a:rPr lang="en-US" spc="-204" dirty="0"/>
              <a:t>s</a:t>
            </a:r>
            <a:r>
              <a:rPr lang="en-US" spc="-35" dirty="0"/>
              <a:t>i</a:t>
            </a:r>
            <a:r>
              <a:rPr lang="en-US" spc="-90" dirty="0"/>
              <a:t>d</a:t>
            </a:r>
            <a:r>
              <a:rPr lang="en-US" spc="-175" dirty="0"/>
              <a:t>e</a:t>
            </a:r>
            <a:r>
              <a:rPr lang="en-US" spc="-235" dirty="0"/>
              <a:t>n</a:t>
            </a:r>
            <a:r>
              <a:rPr lang="en-US" spc="-110" dirty="0"/>
              <a:t>t</a:t>
            </a:r>
            <a:r>
              <a:rPr lang="en-US" spc="-35" dirty="0"/>
              <a:t>i</a:t>
            </a:r>
            <a:r>
              <a:rPr lang="en-US" spc="35" dirty="0"/>
              <a:t>a</a:t>
            </a:r>
            <a:r>
              <a:rPr lang="en-US" spc="-30" dirty="0"/>
              <a:t>l</a:t>
            </a:r>
            <a:r>
              <a:rPr lang="en-US" spc="-490" dirty="0"/>
              <a:t> </a:t>
            </a:r>
            <a:r>
              <a:rPr lang="en-US" spc="-400" dirty="0"/>
              <a:t>Types</a:t>
            </a:r>
            <a:endParaRPr spc="-295" dirty="0"/>
          </a:p>
        </p:txBody>
      </p:sp>
      <p:sp>
        <p:nvSpPr>
          <p:cNvPr id="8" name="object 8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6BF69B-3F47-4FC2-97B9-3A1BBA28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229599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B224AD-085C-49AA-B70B-56421742A54C}"/>
              </a:ext>
            </a:extLst>
          </p:cNvPr>
          <p:cNvSpPr txBox="1"/>
          <p:nvPr/>
        </p:nvSpPr>
        <p:spPr>
          <a:xfrm>
            <a:off x="1752600" y="6019800"/>
            <a:ext cx="822959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https://accd.vermont.gov/content/zoning-for-great-neighborhoods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7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240" y="1143000"/>
            <a:ext cx="11771520" cy="20810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FEA0FC6F-7CBB-44A0-8D44-3FA1E04DB61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863" y="3224047"/>
            <a:ext cx="11771520" cy="208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E421B6-2E96-4740-9630-95B9ECF574A2}"/>
              </a:ext>
            </a:extLst>
          </p:cNvPr>
          <p:cNvSpPr txBox="1"/>
          <p:nvPr/>
        </p:nvSpPr>
        <p:spPr>
          <a:xfrm>
            <a:off x="7772400" y="4114800"/>
            <a:ext cx="4038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2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804" y="1423987"/>
            <a:ext cx="5789303" cy="4010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6337" y="1423988"/>
            <a:ext cx="5789612" cy="40100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540" y="87884"/>
            <a:ext cx="45620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0" dirty="0"/>
              <a:t>Types</a:t>
            </a:r>
            <a:r>
              <a:rPr sz="3600" spc="-165" dirty="0"/>
              <a:t> </a:t>
            </a:r>
            <a:r>
              <a:rPr sz="3600" spc="145" dirty="0"/>
              <a:t>of</a:t>
            </a:r>
            <a:r>
              <a:rPr sz="3600" spc="-229" dirty="0"/>
              <a:t> </a:t>
            </a:r>
            <a:r>
              <a:rPr sz="3600" spc="15" dirty="0"/>
              <a:t>Places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8541" y="5675883"/>
            <a:ext cx="190753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40" dirty="0">
                <a:latin typeface="Arial"/>
                <a:cs typeface="Arial"/>
              </a:rPr>
              <a:t>Do</a:t>
            </a:r>
            <a:r>
              <a:rPr sz="2800" spc="110" dirty="0">
                <a:latin typeface="Arial"/>
                <a:cs typeface="Arial"/>
              </a:rPr>
              <a:t>w</a:t>
            </a:r>
            <a:r>
              <a:rPr sz="2800" spc="25" dirty="0">
                <a:latin typeface="Arial"/>
                <a:cs typeface="Arial"/>
              </a:rPr>
              <a:t>n</a:t>
            </a:r>
            <a:r>
              <a:rPr sz="2800" spc="220" dirty="0">
                <a:latin typeface="Arial"/>
                <a:cs typeface="Arial"/>
              </a:rPr>
              <a:t>t</a:t>
            </a:r>
            <a:r>
              <a:rPr sz="2800" spc="-20" dirty="0">
                <a:latin typeface="Arial"/>
                <a:cs typeface="Arial"/>
              </a:rPr>
              <a:t>o</a:t>
            </a:r>
            <a:r>
              <a:rPr sz="2800" spc="110" dirty="0">
                <a:latin typeface="Arial"/>
                <a:cs typeface="Arial"/>
              </a:rPr>
              <a:t>w</a:t>
            </a:r>
            <a:r>
              <a:rPr sz="2800" spc="25" dirty="0">
                <a:latin typeface="Arial"/>
                <a:cs typeface="Arial"/>
              </a:rPr>
              <a:t>n</a:t>
            </a:r>
            <a:r>
              <a:rPr sz="2800" spc="-95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79950" y="155905"/>
            <a:ext cx="2588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 dirty="0">
                <a:latin typeface="Arial"/>
                <a:cs typeface="Arial"/>
              </a:rPr>
              <a:t>C</a:t>
            </a:r>
            <a:r>
              <a:rPr sz="2800" spc="-30" dirty="0">
                <a:latin typeface="Arial"/>
                <a:cs typeface="Arial"/>
              </a:rPr>
              <a:t>o</a:t>
            </a:r>
            <a:r>
              <a:rPr sz="2800" spc="25" dirty="0">
                <a:latin typeface="Arial"/>
                <a:cs typeface="Arial"/>
              </a:rPr>
              <a:t>n</a:t>
            </a:r>
            <a:r>
              <a:rPr sz="2800" spc="240" dirty="0">
                <a:latin typeface="Arial"/>
                <a:cs typeface="Arial"/>
              </a:rPr>
              <a:t>t</a:t>
            </a:r>
            <a:r>
              <a:rPr sz="2800" spc="-55" dirty="0">
                <a:latin typeface="Arial"/>
                <a:cs typeface="Arial"/>
              </a:rPr>
              <a:t>e</a:t>
            </a:r>
            <a:r>
              <a:rPr sz="2800" spc="80" dirty="0">
                <a:latin typeface="Arial"/>
                <a:cs typeface="Arial"/>
              </a:rPr>
              <a:t>x</a:t>
            </a:r>
            <a:r>
              <a:rPr sz="2800" spc="240" dirty="0">
                <a:latin typeface="Arial"/>
                <a:cs typeface="Arial"/>
              </a:rPr>
              <a:t>t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|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U</a:t>
            </a:r>
            <a:r>
              <a:rPr sz="2800" spc="250" dirty="0">
                <a:latin typeface="Arial"/>
                <a:cs typeface="Arial"/>
              </a:rPr>
              <a:t>r</a:t>
            </a:r>
            <a:r>
              <a:rPr sz="2800" spc="125" dirty="0">
                <a:latin typeface="Arial"/>
                <a:cs typeface="Arial"/>
              </a:rPr>
              <a:t>b</a:t>
            </a:r>
            <a:r>
              <a:rPr sz="2800" spc="150" dirty="0">
                <a:latin typeface="Arial"/>
                <a:cs typeface="Arial"/>
              </a:rPr>
              <a:t>a</a:t>
            </a:r>
            <a:r>
              <a:rPr sz="2800" spc="30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46448" y="5675883"/>
            <a:ext cx="2522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5" dirty="0">
                <a:latin typeface="Arial"/>
                <a:cs typeface="Arial"/>
              </a:rPr>
              <a:t>Village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45" dirty="0">
                <a:latin typeface="Arial"/>
                <a:cs typeface="Arial"/>
              </a:rPr>
              <a:t>Centers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140" y="5163820"/>
            <a:ext cx="19723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Montpelier,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Susan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Henderson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048" y="5163820"/>
            <a:ext cx="16694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Stowe,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stock.adobe.com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398" y="6381882"/>
            <a:ext cx="1000125" cy="331470"/>
          </a:xfrm>
          <a:custGeom>
            <a:avLst/>
            <a:gdLst/>
            <a:ahLst/>
            <a:cxnLst/>
            <a:rect l="l" t="t" r="r" b="b"/>
            <a:pathLst>
              <a:path w="1000125" h="331470">
                <a:moveTo>
                  <a:pt x="162179" y="0"/>
                </a:moveTo>
                <a:lnTo>
                  <a:pt x="119845" y="5041"/>
                </a:lnTo>
                <a:lnTo>
                  <a:pt x="65851" y="29619"/>
                </a:lnTo>
                <a:lnTo>
                  <a:pt x="33375" y="61107"/>
                </a:lnTo>
                <a:lnTo>
                  <a:pt x="11034" y="101970"/>
                </a:lnTo>
                <a:lnTo>
                  <a:pt x="596" y="150850"/>
                </a:lnTo>
                <a:lnTo>
                  <a:pt x="0" y="160680"/>
                </a:lnTo>
                <a:lnTo>
                  <a:pt x="0" y="165722"/>
                </a:lnTo>
                <a:lnTo>
                  <a:pt x="3815" y="204270"/>
                </a:lnTo>
                <a:lnTo>
                  <a:pt x="32120" y="268669"/>
                </a:lnTo>
                <a:lnTo>
                  <a:pt x="77882" y="309570"/>
                </a:lnTo>
                <a:lnTo>
                  <a:pt x="131811" y="328917"/>
                </a:lnTo>
                <a:lnTo>
                  <a:pt x="162179" y="331457"/>
                </a:lnTo>
                <a:lnTo>
                  <a:pt x="175079" y="331074"/>
                </a:lnTo>
                <a:lnTo>
                  <a:pt x="226562" y="320440"/>
                </a:lnTo>
                <a:lnTo>
                  <a:pt x="267004" y="296519"/>
                </a:lnTo>
                <a:lnTo>
                  <a:pt x="294140" y="263550"/>
                </a:lnTo>
                <a:lnTo>
                  <a:pt x="161671" y="263550"/>
                </a:lnTo>
                <a:lnTo>
                  <a:pt x="143529" y="261817"/>
                </a:lnTo>
                <a:lnTo>
                  <a:pt x="101434" y="237337"/>
                </a:lnTo>
                <a:lnTo>
                  <a:pt x="82003" y="195364"/>
                </a:lnTo>
                <a:lnTo>
                  <a:pt x="79057" y="165722"/>
                </a:lnTo>
                <a:lnTo>
                  <a:pt x="82368" y="134191"/>
                </a:lnTo>
                <a:lnTo>
                  <a:pt x="107405" y="87880"/>
                </a:lnTo>
                <a:lnTo>
                  <a:pt x="143986" y="69572"/>
                </a:lnTo>
                <a:lnTo>
                  <a:pt x="161671" y="67906"/>
                </a:lnTo>
                <a:lnTo>
                  <a:pt x="294299" y="67906"/>
                </a:lnTo>
                <a:lnTo>
                  <a:pt x="283284" y="51732"/>
                </a:lnTo>
                <a:lnTo>
                  <a:pt x="267893" y="35725"/>
                </a:lnTo>
                <a:lnTo>
                  <a:pt x="246955" y="20724"/>
                </a:lnTo>
                <a:lnTo>
                  <a:pt x="222356" y="9490"/>
                </a:lnTo>
                <a:lnTo>
                  <a:pt x="194097" y="2442"/>
                </a:lnTo>
                <a:lnTo>
                  <a:pt x="162179" y="0"/>
                </a:lnTo>
                <a:close/>
              </a:path>
              <a:path w="1000125" h="331470">
                <a:moveTo>
                  <a:pt x="312928" y="214261"/>
                </a:moveTo>
                <a:lnTo>
                  <a:pt x="236347" y="214261"/>
                </a:lnTo>
                <a:lnTo>
                  <a:pt x="229828" y="227950"/>
                </a:lnTo>
                <a:lnTo>
                  <a:pt x="220997" y="240006"/>
                </a:lnTo>
                <a:lnTo>
                  <a:pt x="182696" y="261439"/>
                </a:lnTo>
                <a:lnTo>
                  <a:pt x="161671" y="263550"/>
                </a:lnTo>
                <a:lnTo>
                  <a:pt x="294140" y="263550"/>
                </a:lnTo>
                <a:lnTo>
                  <a:pt x="296500" y="260029"/>
                </a:lnTo>
                <a:lnTo>
                  <a:pt x="306349" y="238140"/>
                </a:lnTo>
                <a:lnTo>
                  <a:pt x="312928" y="214261"/>
                </a:lnTo>
                <a:close/>
              </a:path>
              <a:path w="1000125" h="331470">
                <a:moveTo>
                  <a:pt x="294299" y="67906"/>
                </a:moveTo>
                <a:lnTo>
                  <a:pt x="161671" y="67906"/>
                </a:lnTo>
                <a:lnTo>
                  <a:pt x="180715" y="69605"/>
                </a:lnTo>
                <a:lnTo>
                  <a:pt x="196932" y="74439"/>
                </a:lnTo>
                <a:lnTo>
                  <a:pt x="226961" y="98056"/>
                </a:lnTo>
                <a:lnTo>
                  <a:pt x="234619" y="112775"/>
                </a:lnTo>
                <a:lnTo>
                  <a:pt x="312064" y="112775"/>
                </a:lnTo>
                <a:lnTo>
                  <a:pt x="305382" y="90524"/>
                </a:lnTo>
                <a:lnTo>
                  <a:pt x="295784" y="70088"/>
                </a:lnTo>
                <a:lnTo>
                  <a:pt x="294299" y="67906"/>
                </a:lnTo>
                <a:close/>
              </a:path>
              <a:path w="1000125" h="331470">
                <a:moveTo>
                  <a:pt x="793267" y="6083"/>
                </a:moveTo>
                <a:lnTo>
                  <a:pt x="716737" y="6083"/>
                </a:lnTo>
                <a:lnTo>
                  <a:pt x="716737" y="199682"/>
                </a:lnTo>
                <a:lnTo>
                  <a:pt x="721904" y="242635"/>
                </a:lnTo>
                <a:lnTo>
                  <a:pt x="759305" y="301873"/>
                </a:lnTo>
                <a:lnTo>
                  <a:pt x="798303" y="322615"/>
                </a:lnTo>
                <a:lnTo>
                  <a:pt x="835946" y="330385"/>
                </a:lnTo>
                <a:lnTo>
                  <a:pt x="858138" y="331457"/>
                </a:lnTo>
                <a:lnTo>
                  <a:pt x="898520" y="327760"/>
                </a:lnTo>
                <a:lnTo>
                  <a:pt x="934048" y="316328"/>
                </a:lnTo>
                <a:lnTo>
                  <a:pt x="963311" y="296652"/>
                </a:lnTo>
                <a:lnTo>
                  <a:pt x="984897" y="268223"/>
                </a:lnTo>
                <a:lnTo>
                  <a:pt x="985625" y="266572"/>
                </a:lnTo>
                <a:lnTo>
                  <a:pt x="858138" y="266572"/>
                </a:lnTo>
                <a:lnTo>
                  <a:pt x="840537" y="265057"/>
                </a:lnTo>
                <a:lnTo>
                  <a:pt x="805395" y="242709"/>
                </a:lnTo>
                <a:lnTo>
                  <a:pt x="793987" y="204924"/>
                </a:lnTo>
                <a:lnTo>
                  <a:pt x="793289" y="189039"/>
                </a:lnTo>
                <a:lnTo>
                  <a:pt x="793267" y="6083"/>
                </a:lnTo>
                <a:close/>
              </a:path>
              <a:path w="1000125" h="331470">
                <a:moveTo>
                  <a:pt x="1000048" y="6083"/>
                </a:moveTo>
                <a:lnTo>
                  <a:pt x="923518" y="6083"/>
                </a:lnTo>
                <a:lnTo>
                  <a:pt x="923518" y="189039"/>
                </a:lnTo>
                <a:lnTo>
                  <a:pt x="923359" y="196796"/>
                </a:lnTo>
                <a:lnTo>
                  <a:pt x="908248" y="246986"/>
                </a:lnTo>
                <a:lnTo>
                  <a:pt x="871786" y="265687"/>
                </a:lnTo>
                <a:lnTo>
                  <a:pt x="858138" y="266572"/>
                </a:lnTo>
                <a:lnTo>
                  <a:pt x="985625" y="266572"/>
                </a:lnTo>
                <a:lnTo>
                  <a:pt x="991336" y="253619"/>
                </a:lnTo>
                <a:lnTo>
                  <a:pt x="996092" y="237367"/>
                </a:lnTo>
                <a:lnTo>
                  <a:pt x="999035" y="219425"/>
                </a:lnTo>
                <a:lnTo>
                  <a:pt x="1000048" y="199682"/>
                </a:lnTo>
                <a:lnTo>
                  <a:pt x="1000048" y="6083"/>
                </a:lnTo>
                <a:close/>
              </a:path>
              <a:path w="1000125" h="331470">
                <a:moveTo>
                  <a:pt x="445160" y="6083"/>
                </a:moveTo>
                <a:lnTo>
                  <a:pt x="371157" y="6083"/>
                </a:lnTo>
                <a:lnTo>
                  <a:pt x="371157" y="325373"/>
                </a:lnTo>
                <a:lnTo>
                  <a:pt x="442112" y="325373"/>
                </a:lnTo>
                <a:lnTo>
                  <a:pt x="442112" y="121627"/>
                </a:lnTo>
                <a:lnTo>
                  <a:pt x="527077" y="121627"/>
                </a:lnTo>
                <a:lnTo>
                  <a:pt x="445160" y="6083"/>
                </a:lnTo>
                <a:close/>
              </a:path>
              <a:path w="1000125" h="331470">
                <a:moveTo>
                  <a:pt x="527077" y="121627"/>
                </a:moveTo>
                <a:lnTo>
                  <a:pt x="442112" y="121627"/>
                </a:lnTo>
                <a:lnTo>
                  <a:pt x="590105" y="325373"/>
                </a:lnTo>
                <a:lnTo>
                  <a:pt x="651421" y="325373"/>
                </a:lnTo>
                <a:lnTo>
                  <a:pt x="651421" y="197650"/>
                </a:lnTo>
                <a:lnTo>
                  <a:pt x="580974" y="197650"/>
                </a:lnTo>
                <a:lnTo>
                  <a:pt x="527077" y="121627"/>
                </a:lnTo>
                <a:close/>
              </a:path>
              <a:path w="1000125" h="331470">
                <a:moveTo>
                  <a:pt x="651421" y="6083"/>
                </a:moveTo>
                <a:lnTo>
                  <a:pt x="580974" y="6083"/>
                </a:lnTo>
                <a:lnTo>
                  <a:pt x="580974" y="197650"/>
                </a:lnTo>
                <a:lnTo>
                  <a:pt x="651421" y="197650"/>
                </a:lnTo>
                <a:lnTo>
                  <a:pt x="651421" y="6083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84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804" y="1423987"/>
            <a:ext cx="11879795" cy="40100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0" y="87884"/>
            <a:ext cx="44096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0" dirty="0"/>
              <a:t>Types</a:t>
            </a:r>
            <a:r>
              <a:rPr sz="3600" spc="-165" dirty="0"/>
              <a:t> </a:t>
            </a:r>
            <a:r>
              <a:rPr sz="3600" spc="145" dirty="0"/>
              <a:t>of</a:t>
            </a:r>
            <a:r>
              <a:rPr sz="3600" spc="-229" dirty="0"/>
              <a:t> </a:t>
            </a:r>
            <a:r>
              <a:rPr sz="3600" spc="15" dirty="0"/>
              <a:t>Places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8541" y="5675883"/>
            <a:ext cx="25266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0" dirty="0">
                <a:latin typeface="Arial"/>
                <a:cs typeface="Arial"/>
              </a:rPr>
              <a:t>Neighborhoods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79950" y="155905"/>
            <a:ext cx="2588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 dirty="0">
                <a:latin typeface="Arial"/>
                <a:cs typeface="Arial"/>
              </a:rPr>
              <a:t>C</a:t>
            </a:r>
            <a:r>
              <a:rPr sz="2800" spc="-30" dirty="0">
                <a:latin typeface="Arial"/>
                <a:cs typeface="Arial"/>
              </a:rPr>
              <a:t>o</a:t>
            </a:r>
            <a:r>
              <a:rPr sz="2800" spc="25" dirty="0">
                <a:latin typeface="Arial"/>
                <a:cs typeface="Arial"/>
              </a:rPr>
              <a:t>n</a:t>
            </a:r>
            <a:r>
              <a:rPr sz="2800" spc="240" dirty="0">
                <a:latin typeface="Arial"/>
                <a:cs typeface="Arial"/>
              </a:rPr>
              <a:t>t</a:t>
            </a:r>
            <a:r>
              <a:rPr sz="2800" spc="-55" dirty="0">
                <a:latin typeface="Arial"/>
                <a:cs typeface="Arial"/>
              </a:rPr>
              <a:t>e</a:t>
            </a:r>
            <a:r>
              <a:rPr sz="2800" spc="80" dirty="0">
                <a:latin typeface="Arial"/>
                <a:cs typeface="Arial"/>
              </a:rPr>
              <a:t>x</a:t>
            </a:r>
            <a:r>
              <a:rPr sz="2800" spc="240" dirty="0">
                <a:latin typeface="Arial"/>
                <a:cs typeface="Arial"/>
              </a:rPr>
              <a:t>t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|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U</a:t>
            </a:r>
            <a:r>
              <a:rPr sz="2800" spc="250" dirty="0">
                <a:latin typeface="Arial"/>
                <a:cs typeface="Arial"/>
              </a:rPr>
              <a:t>r</a:t>
            </a:r>
            <a:r>
              <a:rPr sz="2800" spc="125" dirty="0">
                <a:latin typeface="Arial"/>
                <a:cs typeface="Arial"/>
              </a:rPr>
              <a:t>b</a:t>
            </a:r>
            <a:r>
              <a:rPr sz="2800" spc="150" dirty="0">
                <a:latin typeface="Arial"/>
                <a:cs typeface="Arial"/>
              </a:rPr>
              <a:t>a</a:t>
            </a:r>
            <a:r>
              <a:rPr sz="2800" spc="30" dirty="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779" y="5163820"/>
            <a:ext cx="1934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Morrisville,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VT: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stock.adobe.com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398" y="6381882"/>
            <a:ext cx="1000125" cy="331470"/>
          </a:xfrm>
          <a:custGeom>
            <a:avLst/>
            <a:gdLst/>
            <a:ahLst/>
            <a:cxnLst/>
            <a:rect l="l" t="t" r="r" b="b"/>
            <a:pathLst>
              <a:path w="1000125" h="331470">
                <a:moveTo>
                  <a:pt x="162179" y="0"/>
                </a:moveTo>
                <a:lnTo>
                  <a:pt x="119845" y="5041"/>
                </a:lnTo>
                <a:lnTo>
                  <a:pt x="65851" y="29619"/>
                </a:lnTo>
                <a:lnTo>
                  <a:pt x="33375" y="61107"/>
                </a:lnTo>
                <a:lnTo>
                  <a:pt x="11034" y="101970"/>
                </a:lnTo>
                <a:lnTo>
                  <a:pt x="596" y="150850"/>
                </a:lnTo>
                <a:lnTo>
                  <a:pt x="0" y="160680"/>
                </a:lnTo>
                <a:lnTo>
                  <a:pt x="0" y="165722"/>
                </a:lnTo>
                <a:lnTo>
                  <a:pt x="3815" y="204270"/>
                </a:lnTo>
                <a:lnTo>
                  <a:pt x="32120" y="268669"/>
                </a:lnTo>
                <a:lnTo>
                  <a:pt x="77882" y="309570"/>
                </a:lnTo>
                <a:lnTo>
                  <a:pt x="131811" y="328917"/>
                </a:lnTo>
                <a:lnTo>
                  <a:pt x="162179" y="331457"/>
                </a:lnTo>
                <a:lnTo>
                  <a:pt x="175079" y="331074"/>
                </a:lnTo>
                <a:lnTo>
                  <a:pt x="226562" y="320440"/>
                </a:lnTo>
                <a:lnTo>
                  <a:pt x="267004" y="296519"/>
                </a:lnTo>
                <a:lnTo>
                  <a:pt x="294140" y="263550"/>
                </a:lnTo>
                <a:lnTo>
                  <a:pt x="161671" y="263550"/>
                </a:lnTo>
                <a:lnTo>
                  <a:pt x="143529" y="261817"/>
                </a:lnTo>
                <a:lnTo>
                  <a:pt x="101434" y="237337"/>
                </a:lnTo>
                <a:lnTo>
                  <a:pt x="82003" y="195364"/>
                </a:lnTo>
                <a:lnTo>
                  <a:pt x="79057" y="165722"/>
                </a:lnTo>
                <a:lnTo>
                  <a:pt x="82368" y="134191"/>
                </a:lnTo>
                <a:lnTo>
                  <a:pt x="107405" y="87880"/>
                </a:lnTo>
                <a:lnTo>
                  <a:pt x="143986" y="69572"/>
                </a:lnTo>
                <a:lnTo>
                  <a:pt x="161671" y="67906"/>
                </a:lnTo>
                <a:lnTo>
                  <a:pt x="294299" y="67906"/>
                </a:lnTo>
                <a:lnTo>
                  <a:pt x="283284" y="51732"/>
                </a:lnTo>
                <a:lnTo>
                  <a:pt x="267893" y="35725"/>
                </a:lnTo>
                <a:lnTo>
                  <a:pt x="246955" y="20724"/>
                </a:lnTo>
                <a:lnTo>
                  <a:pt x="222356" y="9490"/>
                </a:lnTo>
                <a:lnTo>
                  <a:pt x="194097" y="2442"/>
                </a:lnTo>
                <a:lnTo>
                  <a:pt x="162179" y="0"/>
                </a:lnTo>
                <a:close/>
              </a:path>
              <a:path w="1000125" h="331470">
                <a:moveTo>
                  <a:pt x="312928" y="214261"/>
                </a:moveTo>
                <a:lnTo>
                  <a:pt x="236347" y="214261"/>
                </a:lnTo>
                <a:lnTo>
                  <a:pt x="229828" y="227950"/>
                </a:lnTo>
                <a:lnTo>
                  <a:pt x="220997" y="240006"/>
                </a:lnTo>
                <a:lnTo>
                  <a:pt x="182696" y="261439"/>
                </a:lnTo>
                <a:lnTo>
                  <a:pt x="161671" y="263550"/>
                </a:lnTo>
                <a:lnTo>
                  <a:pt x="294140" y="263550"/>
                </a:lnTo>
                <a:lnTo>
                  <a:pt x="296500" y="260029"/>
                </a:lnTo>
                <a:lnTo>
                  <a:pt x="306349" y="238140"/>
                </a:lnTo>
                <a:lnTo>
                  <a:pt x="312928" y="214261"/>
                </a:lnTo>
                <a:close/>
              </a:path>
              <a:path w="1000125" h="331470">
                <a:moveTo>
                  <a:pt x="294299" y="67906"/>
                </a:moveTo>
                <a:lnTo>
                  <a:pt x="161671" y="67906"/>
                </a:lnTo>
                <a:lnTo>
                  <a:pt x="180715" y="69605"/>
                </a:lnTo>
                <a:lnTo>
                  <a:pt x="196932" y="74439"/>
                </a:lnTo>
                <a:lnTo>
                  <a:pt x="226961" y="98056"/>
                </a:lnTo>
                <a:lnTo>
                  <a:pt x="234619" y="112775"/>
                </a:lnTo>
                <a:lnTo>
                  <a:pt x="312064" y="112775"/>
                </a:lnTo>
                <a:lnTo>
                  <a:pt x="305382" y="90524"/>
                </a:lnTo>
                <a:lnTo>
                  <a:pt x="295784" y="70088"/>
                </a:lnTo>
                <a:lnTo>
                  <a:pt x="294299" y="67906"/>
                </a:lnTo>
                <a:close/>
              </a:path>
              <a:path w="1000125" h="331470">
                <a:moveTo>
                  <a:pt x="793267" y="6083"/>
                </a:moveTo>
                <a:lnTo>
                  <a:pt x="716737" y="6083"/>
                </a:lnTo>
                <a:lnTo>
                  <a:pt x="716737" y="199682"/>
                </a:lnTo>
                <a:lnTo>
                  <a:pt x="721904" y="242635"/>
                </a:lnTo>
                <a:lnTo>
                  <a:pt x="759305" y="301873"/>
                </a:lnTo>
                <a:lnTo>
                  <a:pt x="798303" y="322615"/>
                </a:lnTo>
                <a:lnTo>
                  <a:pt x="835946" y="330385"/>
                </a:lnTo>
                <a:lnTo>
                  <a:pt x="858138" y="331457"/>
                </a:lnTo>
                <a:lnTo>
                  <a:pt x="898520" y="327760"/>
                </a:lnTo>
                <a:lnTo>
                  <a:pt x="934048" y="316328"/>
                </a:lnTo>
                <a:lnTo>
                  <a:pt x="963311" y="296652"/>
                </a:lnTo>
                <a:lnTo>
                  <a:pt x="984897" y="268223"/>
                </a:lnTo>
                <a:lnTo>
                  <a:pt x="985625" y="266572"/>
                </a:lnTo>
                <a:lnTo>
                  <a:pt x="858138" y="266572"/>
                </a:lnTo>
                <a:lnTo>
                  <a:pt x="840537" y="265057"/>
                </a:lnTo>
                <a:lnTo>
                  <a:pt x="805395" y="242709"/>
                </a:lnTo>
                <a:lnTo>
                  <a:pt x="793987" y="204924"/>
                </a:lnTo>
                <a:lnTo>
                  <a:pt x="793289" y="189039"/>
                </a:lnTo>
                <a:lnTo>
                  <a:pt x="793267" y="6083"/>
                </a:lnTo>
                <a:close/>
              </a:path>
              <a:path w="1000125" h="331470">
                <a:moveTo>
                  <a:pt x="1000048" y="6083"/>
                </a:moveTo>
                <a:lnTo>
                  <a:pt x="923518" y="6083"/>
                </a:lnTo>
                <a:lnTo>
                  <a:pt x="923518" y="189039"/>
                </a:lnTo>
                <a:lnTo>
                  <a:pt x="923359" y="196796"/>
                </a:lnTo>
                <a:lnTo>
                  <a:pt x="908248" y="246986"/>
                </a:lnTo>
                <a:lnTo>
                  <a:pt x="871786" y="265687"/>
                </a:lnTo>
                <a:lnTo>
                  <a:pt x="858138" y="266572"/>
                </a:lnTo>
                <a:lnTo>
                  <a:pt x="985625" y="266572"/>
                </a:lnTo>
                <a:lnTo>
                  <a:pt x="991336" y="253619"/>
                </a:lnTo>
                <a:lnTo>
                  <a:pt x="996092" y="237367"/>
                </a:lnTo>
                <a:lnTo>
                  <a:pt x="999035" y="219425"/>
                </a:lnTo>
                <a:lnTo>
                  <a:pt x="1000048" y="199682"/>
                </a:lnTo>
                <a:lnTo>
                  <a:pt x="1000048" y="6083"/>
                </a:lnTo>
                <a:close/>
              </a:path>
              <a:path w="1000125" h="331470">
                <a:moveTo>
                  <a:pt x="445160" y="6083"/>
                </a:moveTo>
                <a:lnTo>
                  <a:pt x="371157" y="6083"/>
                </a:lnTo>
                <a:lnTo>
                  <a:pt x="371157" y="325373"/>
                </a:lnTo>
                <a:lnTo>
                  <a:pt x="442112" y="325373"/>
                </a:lnTo>
                <a:lnTo>
                  <a:pt x="442112" y="121627"/>
                </a:lnTo>
                <a:lnTo>
                  <a:pt x="527077" y="121627"/>
                </a:lnTo>
                <a:lnTo>
                  <a:pt x="445160" y="6083"/>
                </a:lnTo>
                <a:close/>
              </a:path>
              <a:path w="1000125" h="331470">
                <a:moveTo>
                  <a:pt x="527077" y="121627"/>
                </a:moveTo>
                <a:lnTo>
                  <a:pt x="442112" y="121627"/>
                </a:lnTo>
                <a:lnTo>
                  <a:pt x="590105" y="325373"/>
                </a:lnTo>
                <a:lnTo>
                  <a:pt x="651421" y="325373"/>
                </a:lnTo>
                <a:lnTo>
                  <a:pt x="651421" y="197650"/>
                </a:lnTo>
                <a:lnTo>
                  <a:pt x="580974" y="197650"/>
                </a:lnTo>
                <a:lnTo>
                  <a:pt x="527077" y="121627"/>
                </a:lnTo>
                <a:close/>
              </a:path>
              <a:path w="1000125" h="331470">
                <a:moveTo>
                  <a:pt x="651421" y="6083"/>
                </a:moveTo>
                <a:lnTo>
                  <a:pt x="580974" y="6083"/>
                </a:lnTo>
                <a:lnTo>
                  <a:pt x="580974" y="197650"/>
                </a:lnTo>
                <a:lnTo>
                  <a:pt x="651421" y="197650"/>
                </a:lnTo>
                <a:lnTo>
                  <a:pt x="651421" y="6083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29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98" y="6381881"/>
            <a:ext cx="1000125" cy="331470"/>
          </a:xfrm>
          <a:custGeom>
            <a:avLst/>
            <a:gdLst/>
            <a:ahLst/>
            <a:cxnLst/>
            <a:rect l="l" t="t" r="r" b="b"/>
            <a:pathLst>
              <a:path w="1000125" h="331470">
                <a:moveTo>
                  <a:pt x="162179" y="0"/>
                </a:moveTo>
                <a:lnTo>
                  <a:pt x="119845" y="5041"/>
                </a:lnTo>
                <a:lnTo>
                  <a:pt x="65851" y="29619"/>
                </a:lnTo>
                <a:lnTo>
                  <a:pt x="33375" y="61107"/>
                </a:lnTo>
                <a:lnTo>
                  <a:pt x="11034" y="101970"/>
                </a:lnTo>
                <a:lnTo>
                  <a:pt x="596" y="150850"/>
                </a:lnTo>
                <a:lnTo>
                  <a:pt x="0" y="160680"/>
                </a:lnTo>
                <a:lnTo>
                  <a:pt x="0" y="165722"/>
                </a:lnTo>
                <a:lnTo>
                  <a:pt x="3815" y="204270"/>
                </a:lnTo>
                <a:lnTo>
                  <a:pt x="32120" y="268669"/>
                </a:lnTo>
                <a:lnTo>
                  <a:pt x="77882" y="309570"/>
                </a:lnTo>
                <a:lnTo>
                  <a:pt x="131811" y="328917"/>
                </a:lnTo>
                <a:lnTo>
                  <a:pt x="162179" y="331457"/>
                </a:lnTo>
                <a:lnTo>
                  <a:pt x="175079" y="331074"/>
                </a:lnTo>
                <a:lnTo>
                  <a:pt x="226562" y="320440"/>
                </a:lnTo>
                <a:lnTo>
                  <a:pt x="267004" y="296519"/>
                </a:lnTo>
                <a:lnTo>
                  <a:pt x="294140" y="263550"/>
                </a:lnTo>
                <a:lnTo>
                  <a:pt x="161671" y="263550"/>
                </a:lnTo>
                <a:lnTo>
                  <a:pt x="143529" y="261817"/>
                </a:lnTo>
                <a:lnTo>
                  <a:pt x="101434" y="237337"/>
                </a:lnTo>
                <a:lnTo>
                  <a:pt x="82003" y="195364"/>
                </a:lnTo>
                <a:lnTo>
                  <a:pt x="79057" y="165722"/>
                </a:lnTo>
                <a:lnTo>
                  <a:pt x="82368" y="134191"/>
                </a:lnTo>
                <a:lnTo>
                  <a:pt x="107405" y="87880"/>
                </a:lnTo>
                <a:lnTo>
                  <a:pt x="143986" y="69572"/>
                </a:lnTo>
                <a:lnTo>
                  <a:pt x="161671" y="67906"/>
                </a:lnTo>
                <a:lnTo>
                  <a:pt x="294299" y="67906"/>
                </a:lnTo>
                <a:lnTo>
                  <a:pt x="283284" y="51732"/>
                </a:lnTo>
                <a:lnTo>
                  <a:pt x="267893" y="35725"/>
                </a:lnTo>
                <a:lnTo>
                  <a:pt x="246955" y="20724"/>
                </a:lnTo>
                <a:lnTo>
                  <a:pt x="222356" y="9490"/>
                </a:lnTo>
                <a:lnTo>
                  <a:pt x="194097" y="2442"/>
                </a:lnTo>
                <a:lnTo>
                  <a:pt x="162179" y="0"/>
                </a:lnTo>
                <a:close/>
              </a:path>
              <a:path w="1000125" h="331470">
                <a:moveTo>
                  <a:pt x="312928" y="214261"/>
                </a:moveTo>
                <a:lnTo>
                  <a:pt x="236347" y="214261"/>
                </a:lnTo>
                <a:lnTo>
                  <a:pt x="229828" y="227950"/>
                </a:lnTo>
                <a:lnTo>
                  <a:pt x="220997" y="240006"/>
                </a:lnTo>
                <a:lnTo>
                  <a:pt x="182696" y="261439"/>
                </a:lnTo>
                <a:lnTo>
                  <a:pt x="161671" y="263550"/>
                </a:lnTo>
                <a:lnTo>
                  <a:pt x="294140" y="263550"/>
                </a:lnTo>
                <a:lnTo>
                  <a:pt x="296500" y="260029"/>
                </a:lnTo>
                <a:lnTo>
                  <a:pt x="306349" y="238140"/>
                </a:lnTo>
                <a:lnTo>
                  <a:pt x="312928" y="214261"/>
                </a:lnTo>
                <a:close/>
              </a:path>
              <a:path w="1000125" h="331470">
                <a:moveTo>
                  <a:pt x="294299" y="67906"/>
                </a:moveTo>
                <a:lnTo>
                  <a:pt x="161671" y="67906"/>
                </a:lnTo>
                <a:lnTo>
                  <a:pt x="180715" y="69605"/>
                </a:lnTo>
                <a:lnTo>
                  <a:pt x="196932" y="74439"/>
                </a:lnTo>
                <a:lnTo>
                  <a:pt x="226961" y="98056"/>
                </a:lnTo>
                <a:lnTo>
                  <a:pt x="234619" y="112775"/>
                </a:lnTo>
                <a:lnTo>
                  <a:pt x="312064" y="112775"/>
                </a:lnTo>
                <a:lnTo>
                  <a:pt x="305382" y="90524"/>
                </a:lnTo>
                <a:lnTo>
                  <a:pt x="295784" y="70088"/>
                </a:lnTo>
                <a:lnTo>
                  <a:pt x="294299" y="67906"/>
                </a:lnTo>
                <a:close/>
              </a:path>
              <a:path w="1000125" h="331470">
                <a:moveTo>
                  <a:pt x="793267" y="6083"/>
                </a:moveTo>
                <a:lnTo>
                  <a:pt x="716737" y="6083"/>
                </a:lnTo>
                <a:lnTo>
                  <a:pt x="716737" y="199682"/>
                </a:lnTo>
                <a:lnTo>
                  <a:pt x="721904" y="242635"/>
                </a:lnTo>
                <a:lnTo>
                  <a:pt x="759305" y="301873"/>
                </a:lnTo>
                <a:lnTo>
                  <a:pt x="798303" y="322615"/>
                </a:lnTo>
                <a:lnTo>
                  <a:pt x="835946" y="330385"/>
                </a:lnTo>
                <a:lnTo>
                  <a:pt x="858138" y="331457"/>
                </a:lnTo>
                <a:lnTo>
                  <a:pt x="898520" y="327760"/>
                </a:lnTo>
                <a:lnTo>
                  <a:pt x="934048" y="316328"/>
                </a:lnTo>
                <a:lnTo>
                  <a:pt x="963311" y="296652"/>
                </a:lnTo>
                <a:lnTo>
                  <a:pt x="984897" y="268223"/>
                </a:lnTo>
                <a:lnTo>
                  <a:pt x="985625" y="266572"/>
                </a:lnTo>
                <a:lnTo>
                  <a:pt x="858138" y="266572"/>
                </a:lnTo>
                <a:lnTo>
                  <a:pt x="840537" y="265057"/>
                </a:lnTo>
                <a:lnTo>
                  <a:pt x="805395" y="242709"/>
                </a:lnTo>
                <a:lnTo>
                  <a:pt x="793987" y="204924"/>
                </a:lnTo>
                <a:lnTo>
                  <a:pt x="793289" y="189039"/>
                </a:lnTo>
                <a:lnTo>
                  <a:pt x="793267" y="6083"/>
                </a:lnTo>
                <a:close/>
              </a:path>
              <a:path w="1000125" h="331470">
                <a:moveTo>
                  <a:pt x="1000048" y="6083"/>
                </a:moveTo>
                <a:lnTo>
                  <a:pt x="923518" y="6083"/>
                </a:lnTo>
                <a:lnTo>
                  <a:pt x="923518" y="189039"/>
                </a:lnTo>
                <a:lnTo>
                  <a:pt x="923359" y="196796"/>
                </a:lnTo>
                <a:lnTo>
                  <a:pt x="908248" y="246986"/>
                </a:lnTo>
                <a:lnTo>
                  <a:pt x="871786" y="265687"/>
                </a:lnTo>
                <a:lnTo>
                  <a:pt x="858138" y="266572"/>
                </a:lnTo>
                <a:lnTo>
                  <a:pt x="985625" y="266572"/>
                </a:lnTo>
                <a:lnTo>
                  <a:pt x="991336" y="253619"/>
                </a:lnTo>
                <a:lnTo>
                  <a:pt x="996092" y="237367"/>
                </a:lnTo>
                <a:lnTo>
                  <a:pt x="999035" y="219425"/>
                </a:lnTo>
                <a:lnTo>
                  <a:pt x="1000048" y="199682"/>
                </a:lnTo>
                <a:lnTo>
                  <a:pt x="1000048" y="6083"/>
                </a:lnTo>
                <a:close/>
              </a:path>
              <a:path w="1000125" h="331470">
                <a:moveTo>
                  <a:pt x="445160" y="6083"/>
                </a:moveTo>
                <a:lnTo>
                  <a:pt x="371157" y="6083"/>
                </a:lnTo>
                <a:lnTo>
                  <a:pt x="371157" y="325373"/>
                </a:lnTo>
                <a:lnTo>
                  <a:pt x="442112" y="325373"/>
                </a:lnTo>
                <a:lnTo>
                  <a:pt x="442112" y="121627"/>
                </a:lnTo>
                <a:lnTo>
                  <a:pt x="527077" y="121627"/>
                </a:lnTo>
                <a:lnTo>
                  <a:pt x="445160" y="6083"/>
                </a:lnTo>
                <a:close/>
              </a:path>
              <a:path w="1000125" h="331470">
                <a:moveTo>
                  <a:pt x="527077" y="121627"/>
                </a:moveTo>
                <a:lnTo>
                  <a:pt x="442112" y="121627"/>
                </a:lnTo>
                <a:lnTo>
                  <a:pt x="590105" y="325373"/>
                </a:lnTo>
                <a:lnTo>
                  <a:pt x="651421" y="325373"/>
                </a:lnTo>
                <a:lnTo>
                  <a:pt x="651421" y="197650"/>
                </a:lnTo>
                <a:lnTo>
                  <a:pt x="580974" y="197650"/>
                </a:lnTo>
                <a:lnTo>
                  <a:pt x="527077" y="121627"/>
                </a:lnTo>
                <a:close/>
              </a:path>
              <a:path w="1000125" h="331470">
                <a:moveTo>
                  <a:pt x="651421" y="6083"/>
                </a:moveTo>
                <a:lnTo>
                  <a:pt x="580974" y="6083"/>
                </a:lnTo>
                <a:lnTo>
                  <a:pt x="580974" y="197650"/>
                </a:lnTo>
                <a:lnTo>
                  <a:pt x="651421" y="197650"/>
                </a:lnTo>
                <a:lnTo>
                  <a:pt x="651421" y="6083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0" y="87884"/>
            <a:ext cx="39524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0" dirty="0"/>
              <a:t>N</a:t>
            </a:r>
            <a:r>
              <a:rPr sz="3600" spc="-85" dirty="0"/>
              <a:t>e</a:t>
            </a:r>
            <a:r>
              <a:rPr sz="3600" spc="100" dirty="0"/>
              <a:t>i</a:t>
            </a:r>
            <a:r>
              <a:rPr sz="3600" spc="240" dirty="0"/>
              <a:t>g</a:t>
            </a:r>
            <a:r>
              <a:rPr sz="3600" spc="80" dirty="0"/>
              <a:t>h</a:t>
            </a:r>
            <a:r>
              <a:rPr sz="3600" spc="160" dirty="0"/>
              <a:t>b</a:t>
            </a:r>
            <a:r>
              <a:rPr sz="3600" spc="-5" dirty="0"/>
              <a:t>o</a:t>
            </a:r>
            <a:r>
              <a:rPr sz="3600" spc="320" dirty="0"/>
              <a:t>r</a:t>
            </a:r>
            <a:r>
              <a:rPr sz="3600" spc="80" dirty="0"/>
              <a:t>h</a:t>
            </a:r>
            <a:r>
              <a:rPr sz="3600" spc="-5" dirty="0"/>
              <a:t>oo</a:t>
            </a:r>
            <a:r>
              <a:rPr sz="3600" spc="160" dirty="0"/>
              <a:t>d</a:t>
            </a:r>
            <a:r>
              <a:rPr sz="3600" spc="-120" dirty="0"/>
              <a:t>s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1617" y="1192573"/>
            <a:ext cx="5397982" cy="40561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5994" y="1167802"/>
            <a:ext cx="5394960" cy="4105910"/>
            <a:chOff x="155994" y="1167802"/>
            <a:chExt cx="5394960" cy="41059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994" y="1192568"/>
              <a:ext cx="5394388" cy="40561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73135" y="1192567"/>
              <a:ext cx="1245235" cy="4056379"/>
            </a:xfrm>
            <a:custGeom>
              <a:avLst/>
              <a:gdLst/>
              <a:ahLst/>
              <a:cxnLst/>
              <a:rect l="l" t="t" r="r" b="b"/>
              <a:pathLst>
                <a:path w="1245235" h="4056379">
                  <a:moveTo>
                    <a:pt x="1245186" y="2536342"/>
                  </a:moveTo>
                  <a:lnTo>
                    <a:pt x="1244825" y="2487760"/>
                  </a:lnTo>
                  <a:lnTo>
                    <a:pt x="1243748" y="2439352"/>
                  </a:lnTo>
                  <a:lnTo>
                    <a:pt x="1241957" y="2391123"/>
                  </a:lnTo>
                  <a:lnTo>
                    <a:pt x="1239460" y="2343078"/>
                  </a:lnTo>
                  <a:lnTo>
                    <a:pt x="1236260" y="2295223"/>
                  </a:lnTo>
                  <a:lnTo>
                    <a:pt x="1232364" y="2247562"/>
                  </a:lnTo>
                  <a:lnTo>
                    <a:pt x="1227775" y="2200102"/>
                  </a:lnTo>
                  <a:lnTo>
                    <a:pt x="1222499" y="2152845"/>
                  </a:lnTo>
                  <a:lnTo>
                    <a:pt x="1216542" y="2105799"/>
                  </a:lnTo>
                  <a:lnTo>
                    <a:pt x="1209907" y="2058967"/>
                  </a:lnTo>
                  <a:lnTo>
                    <a:pt x="1202601" y="2012356"/>
                  </a:lnTo>
                  <a:lnTo>
                    <a:pt x="1194629" y="1965969"/>
                  </a:lnTo>
                  <a:lnTo>
                    <a:pt x="1185995" y="1919813"/>
                  </a:lnTo>
                  <a:lnTo>
                    <a:pt x="1176704" y="1873891"/>
                  </a:lnTo>
                  <a:lnTo>
                    <a:pt x="1166762" y="1828211"/>
                  </a:lnTo>
                  <a:lnTo>
                    <a:pt x="1156174" y="1782775"/>
                  </a:lnTo>
                  <a:lnTo>
                    <a:pt x="1144944" y="1737590"/>
                  </a:lnTo>
                  <a:lnTo>
                    <a:pt x="1133079" y="1692661"/>
                  </a:lnTo>
                  <a:lnTo>
                    <a:pt x="1120582" y="1647992"/>
                  </a:lnTo>
                  <a:lnTo>
                    <a:pt x="1107459" y="1603590"/>
                  </a:lnTo>
                  <a:lnTo>
                    <a:pt x="1093716" y="1559458"/>
                  </a:lnTo>
                  <a:lnTo>
                    <a:pt x="1079356" y="1515602"/>
                  </a:lnTo>
                  <a:lnTo>
                    <a:pt x="1064386" y="1472027"/>
                  </a:lnTo>
                  <a:lnTo>
                    <a:pt x="1048811" y="1428738"/>
                  </a:lnTo>
                  <a:lnTo>
                    <a:pt x="1032634" y="1385741"/>
                  </a:lnTo>
                  <a:lnTo>
                    <a:pt x="1015862" y="1343039"/>
                  </a:lnTo>
                  <a:lnTo>
                    <a:pt x="998500" y="1300640"/>
                  </a:lnTo>
                  <a:lnTo>
                    <a:pt x="980553" y="1258546"/>
                  </a:lnTo>
                  <a:lnTo>
                    <a:pt x="962025" y="1216765"/>
                  </a:lnTo>
                  <a:lnTo>
                    <a:pt x="942922" y="1175300"/>
                  </a:lnTo>
                  <a:lnTo>
                    <a:pt x="923249" y="1134157"/>
                  </a:lnTo>
                  <a:lnTo>
                    <a:pt x="903011" y="1093340"/>
                  </a:lnTo>
                  <a:lnTo>
                    <a:pt x="882212" y="1052856"/>
                  </a:lnTo>
                  <a:lnTo>
                    <a:pt x="860860" y="1012709"/>
                  </a:lnTo>
                  <a:lnTo>
                    <a:pt x="838957" y="972904"/>
                  </a:lnTo>
                  <a:lnTo>
                    <a:pt x="816510" y="933446"/>
                  </a:lnTo>
                  <a:lnTo>
                    <a:pt x="793523" y="894340"/>
                  </a:lnTo>
                  <a:lnTo>
                    <a:pt x="770001" y="855592"/>
                  </a:lnTo>
                  <a:lnTo>
                    <a:pt x="745950" y="817206"/>
                  </a:lnTo>
                  <a:lnTo>
                    <a:pt x="721375" y="779188"/>
                  </a:lnTo>
                  <a:lnTo>
                    <a:pt x="696280" y="741543"/>
                  </a:lnTo>
                  <a:lnTo>
                    <a:pt x="670671" y="704275"/>
                  </a:lnTo>
                  <a:lnTo>
                    <a:pt x="644553" y="667390"/>
                  </a:lnTo>
                  <a:lnTo>
                    <a:pt x="617931" y="630893"/>
                  </a:lnTo>
                  <a:lnTo>
                    <a:pt x="590810" y="594790"/>
                  </a:lnTo>
                  <a:lnTo>
                    <a:pt x="563195" y="559084"/>
                  </a:lnTo>
                  <a:lnTo>
                    <a:pt x="535092" y="523782"/>
                  </a:lnTo>
                  <a:lnTo>
                    <a:pt x="506504" y="488888"/>
                  </a:lnTo>
                  <a:lnTo>
                    <a:pt x="477438" y="454407"/>
                  </a:lnTo>
                  <a:lnTo>
                    <a:pt x="447899" y="420345"/>
                  </a:lnTo>
                  <a:lnTo>
                    <a:pt x="417891" y="386706"/>
                  </a:lnTo>
                  <a:lnTo>
                    <a:pt x="387419" y="353496"/>
                  </a:lnTo>
                  <a:lnTo>
                    <a:pt x="356489" y="320720"/>
                  </a:lnTo>
                  <a:lnTo>
                    <a:pt x="325106" y="288383"/>
                  </a:lnTo>
                  <a:lnTo>
                    <a:pt x="293275" y="256489"/>
                  </a:lnTo>
                  <a:lnTo>
                    <a:pt x="261000" y="225045"/>
                  </a:lnTo>
                  <a:lnTo>
                    <a:pt x="228288" y="194055"/>
                  </a:lnTo>
                  <a:lnTo>
                    <a:pt x="195143" y="163524"/>
                  </a:lnTo>
                  <a:lnTo>
                    <a:pt x="161570" y="133457"/>
                  </a:lnTo>
                  <a:lnTo>
                    <a:pt x="127574" y="103860"/>
                  </a:lnTo>
                  <a:lnTo>
                    <a:pt x="93160" y="74737"/>
                  </a:lnTo>
                  <a:lnTo>
                    <a:pt x="58334" y="46094"/>
                  </a:lnTo>
                  <a:lnTo>
                    <a:pt x="23100" y="17935"/>
                  </a:lnTo>
                  <a:lnTo>
                    <a:pt x="0" y="0"/>
                  </a:lnTo>
                </a:path>
                <a:path w="1245235" h="4056379">
                  <a:moveTo>
                    <a:pt x="862918" y="4056113"/>
                  </a:moveTo>
                  <a:lnTo>
                    <a:pt x="882212" y="4019836"/>
                  </a:lnTo>
                  <a:lnTo>
                    <a:pt x="903011" y="3979352"/>
                  </a:lnTo>
                  <a:lnTo>
                    <a:pt x="923249" y="3938535"/>
                  </a:lnTo>
                  <a:lnTo>
                    <a:pt x="942922" y="3897392"/>
                  </a:lnTo>
                  <a:lnTo>
                    <a:pt x="962025" y="3855927"/>
                  </a:lnTo>
                  <a:lnTo>
                    <a:pt x="980553" y="3814145"/>
                  </a:lnTo>
                  <a:lnTo>
                    <a:pt x="998500" y="3772052"/>
                  </a:lnTo>
                  <a:lnTo>
                    <a:pt x="1015862" y="3729652"/>
                  </a:lnTo>
                  <a:lnTo>
                    <a:pt x="1032634" y="3686950"/>
                  </a:lnTo>
                  <a:lnTo>
                    <a:pt x="1048811" y="3643953"/>
                  </a:lnTo>
                  <a:lnTo>
                    <a:pt x="1064386" y="3600664"/>
                  </a:lnTo>
                  <a:lnTo>
                    <a:pt x="1079356" y="3557089"/>
                  </a:lnTo>
                  <a:lnTo>
                    <a:pt x="1093716" y="3513232"/>
                  </a:lnTo>
                  <a:lnTo>
                    <a:pt x="1107459" y="3469100"/>
                  </a:lnTo>
                  <a:lnTo>
                    <a:pt x="1120582" y="3424697"/>
                  </a:lnTo>
                  <a:lnTo>
                    <a:pt x="1133079" y="3380028"/>
                  </a:lnTo>
                  <a:lnTo>
                    <a:pt x="1144944" y="3335099"/>
                  </a:lnTo>
                  <a:lnTo>
                    <a:pt x="1156174" y="3289914"/>
                  </a:lnTo>
                  <a:lnTo>
                    <a:pt x="1166762" y="3244478"/>
                  </a:lnTo>
                  <a:lnTo>
                    <a:pt x="1176704" y="3198797"/>
                  </a:lnTo>
                  <a:lnTo>
                    <a:pt x="1185995" y="3152876"/>
                  </a:lnTo>
                  <a:lnTo>
                    <a:pt x="1194629" y="3106719"/>
                  </a:lnTo>
                  <a:lnTo>
                    <a:pt x="1202601" y="3060332"/>
                  </a:lnTo>
                  <a:lnTo>
                    <a:pt x="1209907" y="3013720"/>
                  </a:lnTo>
                  <a:lnTo>
                    <a:pt x="1216542" y="2966888"/>
                  </a:lnTo>
                  <a:lnTo>
                    <a:pt x="1222499" y="2919842"/>
                  </a:lnTo>
                  <a:lnTo>
                    <a:pt x="1227775" y="2872585"/>
                  </a:lnTo>
                  <a:lnTo>
                    <a:pt x="1232364" y="2825124"/>
                  </a:lnTo>
                  <a:lnTo>
                    <a:pt x="1236260" y="2777463"/>
                  </a:lnTo>
                  <a:lnTo>
                    <a:pt x="1239460" y="2729607"/>
                  </a:lnTo>
                  <a:lnTo>
                    <a:pt x="1241957" y="2681562"/>
                  </a:lnTo>
                  <a:lnTo>
                    <a:pt x="1243748" y="2633333"/>
                  </a:lnTo>
                  <a:lnTo>
                    <a:pt x="1244825" y="2584925"/>
                  </a:lnTo>
                  <a:lnTo>
                    <a:pt x="1245186" y="2536342"/>
                  </a:lnTo>
                </a:path>
              </a:pathLst>
            </a:custGeom>
            <a:ln w="49405">
              <a:solidFill>
                <a:srgbClr val="3366C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90822" y="2174356"/>
              <a:ext cx="2831465" cy="1492250"/>
            </a:xfrm>
            <a:custGeom>
              <a:avLst/>
              <a:gdLst/>
              <a:ahLst/>
              <a:cxnLst/>
              <a:rect l="l" t="t" r="r" b="b"/>
              <a:pathLst>
                <a:path w="2831465" h="1492250">
                  <a:moveTo>
                    <a:pt x="135077" y="1387652"/>
                  </a:moveTo>
                  <a:lnTo>
                    <a:pt x="0" y="1458239"/>
                  </a:lnTo>
                  <a:lnTo>
                    <a:pt x="17653" y="1492008"/>
                  </a:lnTo>
                  <a:lnTo>
                    <a:pt x="152717" y="1421422"/>
                  </a:lnTo>
                  <a:lnTo>
                    <a:pt x="135077" y="1387652"/>
                  </a:lnTo>
                  <a:close/>
                </a:path>
                <a:path w="2831465" h="1492250">
                  <a:moveTo>
                    <a:pt x="371436" y="1264119"/>
                  </a:moveTo>
                  <a:lnTo>
                    <a:pt x="236372" y="1334706"/>
                  </a:lnTo>
                  <a:lnTo>
                    <a:pt x="254012" y="1368475"/>
                  </a:lnTo>
                  <a:lnTo>
                    <a:pt x="389089" y="1297889"/>
                  </a:lnTo>
                  <a:lnTo>
                    <a:pt x="371436" y="1264119"/>
                  </a:lnTo>
                  <a:close/>
                </a:path>
                <a:path w="2831465" h="1492250">
                  <a:moveTo>
                    <a:pt x="607796" y="1140587"/>
                  </a:moveTo>
                  <a:lnTo>
                    <a:pt x="472732" y="1211173"/>
                  </a:lnTo>
                  <a:lnTo>
                    <a:pt x="490385" y="1244942"/>
                  </a:lnTo>
                  <a:lnTo>
                    <a:pt x="625449" y="1174356"/>
                  </a:lnTo>
                  <a:lnTo>
                    <a:pt x="607796" y="1140587"/>
                  </a:lnTo>
                  <a:close/>
                </a:path>
                <a:path w="2831465" h="1492250">
                  <a:moveTo>
                    <a:pt x="844169" y="1017054"/>
                  </a:moveTo>
                  <a:lnTo>
                    <a:pt x="709104" y="1087640"/>
                  </a:lnTo>
                  <a:lnTo>
                    <a:pt x="726744" y="1121410"/>
                  </a:lnTo>
                  <a:lnTo>
                    <a:pt x="861809" y="1050823"/>
                  </a:lnTo>
                  <a:lnTo>
                    <a:pt x="844169" y="1017054"/>
                  </a:lnTo>
                  <a:close/>
                </a:path>
                <a:path w="2831465" h="1492250">
                  <a:moveTo>
                    <a:pt x="1080528" y="893521"/>
                  </a:moveTo>
                  <a:lnTo>
                    <a:pt x="945464" y="964107"/>
                  </a:lnTo>
                  <a:lnTo>
                    <a:pt x="963117" y="997877"/>
                  </a:lnTo>
                  <a:lnTo>
                    <a:pt x="1098181" y="927290"/>
                  </a:lnTo>
                  <a:lnTo>
                    <a:pt x="1080528" y="893521"/>
                  </a:lnTo>
                  <a:close/>
                </a:path>
                <a:path w="2831465" h="1492250">
                  <a:moveTo>
                    <a:pt x="1316901" y="769988"/>
                  </a:moveTo>
                  <a:lnTo>
                    <a:pt x="1181836" y="840574"/>
                  </a:lnTo>
                  <a:lnTo>
                    <a:pt x="1199476" y="874344"/>
                  </a:lnTo>
                  <a:lnTo>
                    <a:pt x="1334541" y="803757"/>
                  </a:lnTo>
                  <a:lnTo>
                    <a:pt x="1316901" y="769988"/>
                  </a:lnTo>
                  <a:close/>
                </a:path>
                <a:path w="2831465" h="1492250">
                  <a:moveTo>
                    <a:pt x="1553260" y="646455"/>
                  </a:moveTo>
                  <a:lnTo>
                    <a:pt x="1418196" y="717041"/>
                  </a:lnTo>
                  <a:lnTo>
                    <a:pt x="1435849" y="750811"/>
                  </a:lnTo>
                  <a:lnTo>
                    <a:pt x="1570913" y="680224"/>
                  </a:lnTo>
                  <a:lnTo>
                    <a:pt x="1553260" y="646455"/>
                  </a:lnTo>
                  <a:close/>
                </a:path>
                <a:path w="2831465" h="1492250">
                  <a:moveTo>
                    <a:pt x="1789633" y="522922"/>
                  </a:moveTo>
                  <a:lnTo>
                    <a:pt x="1654568" y="593509"/>
                  </a:lnTo>
                  <a:lnTo>
                    <a:pt x="1672209" y="627278"/>
                  </a:lnTo>
                  <a:lnTo>
                    <a:pt x="1807273" y="556691"/>
                  </a:lnTo>
                  <a:lnTo>
                    <a:pt x="1789633" y="522922"/>
                  </a:lnTo>
                  <a:close/>
                </a:path>
                <a:path w="2831465" h="1492250">
                  <a:moveTo>
                    <a:pt x="2025992" y="399389"/>
                  </a:moveTo>
                  <a:lnTo>
                    <a:pt x="1890928" y="469976"/>
                  </a:lnTo>
                  <a:lnTo>
                    <a:pt x="1908581" y="503745"/>
                  </a:lnTo>
                  <a:lnTo>
                    <a:pt x="2043645" y="433158"/>
                  </a:lnTo>
                  <a:lnTo>
                    <a:pt x="2025992" y="399389"/>
                  </a:lnTo>
                  <a:close/>
                </a:path>
                <a:path w="2831465" h="1492250">
                  <a:moveTo>
                    <a:pt x="2262365" y="275856"/>
                  </a:moveTo>
                  <a:lnTo>
                    <a:pt x="2127300" y="346456"/>
                  </a:lnTo>
                  <a:lnTo>
                    <a:pt x="2144941" y="380212"/>
                  </a:lnTo>
                  <a:lnTo>
                    <a:pt x="2280005" y="309625"/>
                  </a:lnTo>
                  <a:lnTo>
                    <a:pt x="2262365" y="275856"/>
                  </a:lnTo>
                  <a:close/>
                </a:path>
                <a:path w="2831465" h="1492250">
                  <a:moveTo>
                    <a:pt x="2498725" y="152323"/>
                  </a:moveTo>
                  <a:lnTo>
                    <a:pt x="2363660" y="222923"/>
                  </a:lnTo>
                  <a:lnTo>
                    <a:pt x="2381300" y="256679"/>
                  </a:lnTo>
                  <a:lnTo>
                    <a:pt x="2516378" y="186093"/>
                  </a:lnTo>
                  <a:lnTo>
                    <a:pt x="2498725" y="152323"/>
                  </a:lnTo>
                  <a:close/>
                </a:path>
                <a:path w="2831465" h="1492250">
                  <a:moveTo>
                    <a:pt x="2805259" y="36067"/>
                  </a:moveTo>
                  <a:lnTo>
                    <a:pt x="2721190" y="36067"/>
                  </a:lnTo>
                  <a:lnTo>
                    <a:pt x="2738831" y="69824"/>
                  </a:lnTo>
                  <a:lnTo>
                    <a:pt x="2725335" y="76877"/>
                  </a:lnTo>
                  <a:lnTo>
                    <a:pt x="2706598" y="172656"/>
                  </a:lnTo>
                  <a:lnTo>
                    <a:pt x="2805259" y="36067"/>
                  </a:lnTo>
                  <a:close/>
                </a:path>
                <a:path w="2831465" h="1492250">
                  <a:moveTo>
                    <a:pt x="2707689" y="43123"/>
                  </a:moveTo>
                  <a:lnTo>
                    <a:pt x="2600020" y="99390"/>
                  </a:lnTo>
                  <a:lnTo>
                    <a:pt x="2617673" y="133146"/>
                  </a:lnTo>
                  <a:lnTo>
                    <a:pt x="2725335" y="76877"/>
                  </a:lnTo>
                  <a:lnTo>
                    <a:pt x="2730009" y="52942"/>
                  </a:lnTo>
                  <a:lnTo>
                    <a:pt x="2707689" y="43123"/>
                  </a:lnTo>
                  <a:close/>
                </a:path>
                <a:path w="2831465" h="1492250">
                  <a:moveTo>
                    <a:pt x="2730015" y="52955"/>
                  </a:moveTo>
                  <a:lnTo>
                    <a:pt x="2725335" y="76877"/>
                  </a:lnTo>
                  <a:lnTo>
                    <a:pt x="2738831" y="69824"/>
                  </a:lnTo>
                  <a:lnTo>
                    <a:pt x="2730015" y="52955"/>
                  </a:lnTo>
                  <a:close/>
                </a:path>
                <a:path w="2831465" h="1492250">
                  <a:moveTo>
                    <a:pt x="2721190" y="36067"/>
                  </a:moveTo>
                  <a:lnTo>
                    <a:pt x="2707689" y="43123"/>
                  </a:lnTo>
                  <a:lnTo>
                    <a:pt x="2730009" y="52942"/>
                  </a:lnTo>
                  <a:lnTo>
                    <a:pt x="2721190" y="36067"/>
                  </a:lnTo>
                  <a:close/>
                </a:path>
                <a:path w="2831465" h="1492250">
                  <a:moveTo>
                    <a:pt x="2831312" y="0"/>
                  </a:moveTo>
                  <a:lnTo>
                    <a:pt x="2618359" y="3822"/>
                  </a:lnTo>
                  <a:lnTo>
                    <a:pt x="2707689" y="43123"/>
                  </a:lnTo>
                  <a:lnTo>
                    <a:pt x="2721190" y="36067"/>
                  </a:lnTo>
                  <a:lnTo>
                    <a:pt x="2805259" y="36067"/>
                  </a:lnTo>
                  <a:lnTo>
                    <a:pt x="2831312" y="0"/>
                  </a:lnTo>
                  <a:close/>
                </a:path>
              </a:pathLst>
            </a:custGeom>
            <a:solidFill>
              <a:srgbClr val="337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2589" y="2352986"/>
              <a:ext cx="1735455" cy="1176655"/>
            </a:xfrm>
            <a:custGeom>
              <a:avLst/>
              <a:gdLst/>
              <a:ahLst/>
              <a:cxnLst/>
              <a:rect l="l" t="t" r="r" b="b"/>
              <a:pathLst>
                <a:path w="1735455" h="1176654">
                  <a:moveTo>
                    <a:pt x="1540624" y="0"/>
                  </a:moveTo>
                  <a:lnTo>
                    <a:pt x="0" y="803071"/>
                  </a:lnTo>
                  <a:lnTo>
                    <a:pt x="194602" y="1176400"/>
                  </a:lnTo>
                  <a:lnTo>
                    <a:pt x="1735226" y="373341"/>
                  </a:lnTo>
                  <a:lnTo>
                    <a:pt x="1540624" y="0"/>
                  </a:lnTo>
                  <a:close/>
                </a:path>
              </a:pathLst>
            </a:custGeom>
            <a:solidFill>
              <a:srgbClr val="3373D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19980000">
            <a:off x="1344068" y="2829847"/>
            <a:ext cx="1623509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sz="1700" b="1" spc="-5" dirty="0">
                <a:solidFill>
                  <a:srgbClr val="FFFFFF"/>
                </a:solidFill>
                <a:latin typeface="Noto Sans"/>
                <a:cs typeface="Noto Sans"/>
              </a:rPr>
              <a:t>5</a:t>
            </a:r>
            <a:r>
              <a:rPr sz="1700" b="1" spc="55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1700" b="1" spc="15" dirty="0">
                <a:solidFill>
                  <a:srgbClr val="FFFFFF"/>
                </a:solidFill>
                <a:latin typeface="Noto Sans"/>
                <a:cs typeface="Noto Sans"/>
              </a:rPr>
              <a:t>m</a:t>
            </a:r>
            <a:r>
              <a:rPr sz="2550" b="1" spc="22" baseline="1633" dirty="0">
                <a:solidFill>
                  <a:srgbClr val="FFFFFF"/>
                </a:solidFill>
                <a:latin typeface="Noto Sans"/>
                <a:cs typeface="Noto Sans"/>
              </a:rPr>
              <a:t>inute</a:t>
            </a:r>
            <a:r>
              <a:rPr sz="2550" b="1" spc="75" baseline="1633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 b="1" spc="22" baseline="3267" dirty="0">
                <a:solidFill>
                  <a:srgbClr val="FFFFFF"/>
                </a:solidFill>
                <a:latin typeface="Noto Sans"/>
                <a:cs typeface="Noto Sans"/>
              </a:rPr>
              <a:t>walk</a:t>
            </a:r>
            <a:endParaRPr sz="2550" baseline="3267">
              <a:latin typeface="Noto Sans"/>
              <a:cs typeface="Noto San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3583" y="2340864"/>
            <a:ext cx="1865376" cy="12588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49092" y="4993132"/>
            <a:ext cx="165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Montpelier,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VT: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Apple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Maps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2897" y="5017516"/>
            <a:ext cx="1588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Huntsville,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AL: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Apple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Maps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64764" y="17881"/>
            <a:ext cx="6062980" cy="6822440"/>
            <a:chOff x="3064764" y="17881"/>
            <a:chExt cx="6062980" cy="6822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4764" y="17881"/>
              <a:ext cx="6062471" cy="46818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4764" y="4646294"/>
              <a:ext cx="6062471" cy="219382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56578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>
                <a:latin typeface="Lucida Sans Unicode"/>
                <a:cs typeface="Lucida Sans Unicode"/>
              </a:rPr>
              <a:t>Dimensional</a:t>
            </a:r>
            <a:r>
              <a:rPr spc="-260" dirty="0">
                <a:latin typeface="Lucida Sans Unicode"/>
                <a:cs typeface="Lucida Sans Unicode"/>
              </a:rPr>
              <a:t> </a:t>
            </a:r>
            <a:r>
              <a:rPr spc="-95" dirty="0">
                <a:latin typeface="Lucida Sans Unicode"/>
                <a:cs typeface="Lucida Sans Unicode"/>
              </a:rPr>
              <a:t>Requirements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8540" y="1066800"/>
            <a:ext cx="5933660" cy="50244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937260" indent="-286385">
              <a:spcBef>
                <a:spcPts val="35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400" spc="-15" dirty="0">
                <a:cs typeface="Calibri"/>
              </a:rPr>
              <a:t>Match</a:t>
            </a:r>
            <a:r>
              <a:rPr lang="en-US" sz="2400" spc="-5" dirty="0">
                <a:cs typeface="Calibri"/>
              </a:rPr>
              <a:t> dimensional </a:t>
            </a:r>
            <a:r>
              <a:rPr lang="en-US" sz="2400" spc="-15" dirty="0">
                <a:cs typeface="Calibri"/>
              </a:rPr>
              <a:t>requirements</a:t>
            </a:r>
            <a:r>
              <a:rPr lang="en-US" sz="2400" spc="-10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to existing </a:t>
            </a:r>
            <a:r>
              <a:rPr lang="en-US" sz="2400" spc="-5" dirty="0">
                <a:cs typeface="Calibri"/>
              </a:rPr>
              <a:t>conditions.</a:t>
            </a:r>
            <a:endParaRPr lang="en-US" sz="2400" dirty="0">
              <a:cs typeface="Calibri"/>
            </a:endParaRPr>
          </a:p>
          <a:p>
            <a:pPr marL="298450" marR="937260" indent="-286385">
              <a:spcBef>
                <a:spcPts val="35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400" spc="-10" dirty="0">
                <a:latin typeface="Calibri"/>
                <a:cs typeface="Calibri"/>
              </a:rPr>
              <a:t>Density restrictions based on building(s) instead of individual units/uses.</a:t>
            </a:r>
          </a:p>
          <a:p>
            <a:pPr marL="755650" marR="937260" lvl="1" indent="-286385">
              <a:spcBef>
                <a:spcPts val="35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000" spc="-5" dirty="0">
                <a:latin typeface="Calibri"/>
                <a:cs typeface="Calibri"/>
              </a:rPr>
              <a:t>Base density on water/sewer capacity, lot coverage, max units/building (instead of units/lot area).</a:t>
            </a:r>
            <a:endParaRPr sz="2000" dirty="0">
              <a:latin typeface="Calibri"/>
              <a:cs typeface="Calibri"/>
            </a:endParaRPr>
          </a:p>
          <a:p>
            <a:pPr marL="298450" marR="7620" indent="-286385">
              <a:spcBef>
                <a:spcPts val="35"/>
              </a:spcBef>
              <a:buFont typeface="Wingdings"/>
              <a:buChar char=""/>
              <a:tabLst>
                <a:tab pos="299085" algn="l"/>
              </a:tabLst>
            </a:pPr>
            <a:r>
              <a:rPr sz="2400" spc="-15" dirty="0">
                <a:latin typeface="Calibri"/>
                <a:cs typeface="Calibri"/>
              </a:rPr>
              <a:t>Permit </a:t>
            </a:r>
            <a:r>
              <a:rPr sz="2400" spc="-5" dirty="0">
                <a:latin typeface="Calibri"/>
                <a:cs typeface="Calibri"/>
              </a:rPr>
              <a:t>secondary principal </a:t>
            </a:r>
            <a:r>
              <a:rPr sz="2400" spc="-6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buildings</a:t>
            </a:r>
            <a:r>
              <a:rPr lang="en-US"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298450" marR="10795" indent="-286385">
              <a:spcBef>
                <a:spcPts val="55"/>
              </a:spcBef>
              <a:buFont typeface="Wingdings"/>
              <a:buChar char=""/>
              <a:tabLst>
                <a:tab pos="299085" algn="l"/>
              </a:tabLst>
            </a:pPr>
            <a:r>
              <a:rPr sz="2400" spc="-20" dirty="0">
                <a:latin typeface="Calibri"/>
                <a:cs typeface="Calibri"/>
              </a:rPr>
              <a:t>Remove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unnecessary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architectural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requirements</a:t>
            </a:r>
            <a:r>
              <a:rPr lang="en-US" sz="2400" spc="-15" dirty="0">
                <a:latin typeface="Calibri"/>
                <a:cs typeface="Calibri"/>
              </a:rPr>
              <a:t>, but do consider context-based standards.</a:t>
            </a:r>
          </a:p>
          <a:p>
            <a:pPr marL="298450" marR="10795" indent="-286385">
              <a:spcBef>
                <a:spcPts val="55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400" spc="-15" dirty="0">
                <a:latin typeface="Calibri"/>
                <a:cs typeface="Calibri"/>
              </a:rPr>
              <a:t>Innovative standards such as </a:t>
            </a:r>
            <a:r>
              <a:rPr lang="en-US" sz="2400" i="1" spc="-15" dirty="0">
                <a:latin typeface="Calibri"/>
                <a:cs typeface="Calibri"/>
              </a:rPr>
              <a:t>maximum front setback, façade orientation, and windows.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5" name="object 6">
            <a:extLst>
              <a:ext uri="{FF2B5EF4-FFF2-40B4-BE49-F238E27FC236}">
                <a16:creationId xmlns:a16="http://schemas.microsoft.com/office/drawing/2014/main" id="{9DE584A5-D869-470D-A40C-C22C3CC7D3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4316019"/>
            <a:ext cx="4229099" cy="2438399"/>
          </a:xfrm>
          <a:prstGeom prst="rect">
            <a:avLst/>
          </a:prstGeom>
        </p:spPr>
      </p:pic>
      <p:pic>
        <p:nvPicPr>
          <p:cNvPr id="14" name="Picture 13" descr="Map&#10;&#10;Description automatically generated with medium confidence">
            <a:extLst>
              <a:ext uri="{FF2B5EF4-FFF2-40B4-BE49-F238E27FC236}">
                <a16:creationId xmlns:a16="http://schemas.microsoft.com/office/drawing/2014/main" id="{2CD07522-45F7-432F-8E70-D89FD6D66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39" y="304799"/>
            <a:ext cx="5384791" cy="40385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3996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5" dirty="0">
                <a:latin typeface="Lucida Sans Unicode"/>
                <a:cs typeface="Lucida Sans Unicode"/>
              </a:rPr>
              <a:t>P</a:t>
            </a:r>
            <a:r>
              <a:rPr spc="210" dirty="0">
                <a:latin typeface="Lucida Sans Unicode"/>
                <a:cs typeface="Lucida Sans Unicode"/>
              </a:rPr>
              <a:t>a</a:t>
            </a:r>
            <a:r>
              <a:rPr spc="-70" dirty="0">
                <a:latin typeface="Lucida Sans Unicode"/>
                <a:cs typeface="Lucida Sans Unicode"/>
              </a:rPr>
              <a:t>r</a:t>
            </a:r>
            <a:r>
              <a:rPr spc="-100" dirty="0">
                <a:latin typeface="Lucida Sans Unicode"/>
                <a:cs typeface="Lucida Sans Unicode"/>
              </a:rPr>
              <a:t>k</a:t>
            </a:r>
            <a:r>
              <a:rPr spc="-80" dirty="0">
                <a:latin typeface="Lucida Sans Unicode"/>
                <a:cs typeface="Lucida Sans Unicode"/>
              </a:rPr>
              <a:t>i</a:t>
            </a:r>
            <a:r>
              <a:rPr spc="-185" dirty="0">
                <a:latin typeface="Lucida Sans Unicode"/>
                <a:cs typeface="Lucida Sans Unicode"/>
              </a:rPr>
              <a:t>n</a:t>
            </a:r>
            <a:r>
              <a:rPr spc="-60" dirty="0">
                <a:latin typeface="Lucida Sans Unicode"/>
                <a:cs typeface="Lucida Sans Unicode"/>
              </a:rPr>
              <a:t>g</a:t>
            </a:r>
            <a:r>
              <a:rPr spc="-270" dirty="0">
                <a:latin typeface="Lucida Sans Unicode"/>
                <a:cs typeface="Lucida Sans Unicode"/>
              </a:rPr>
              <a:t> </a:t>
            </a:r>
            <a:r>
              <a:rPr spc="135" dirty="0">
                <a:latin typeface="Lucida Sans Unicode"/>
                <a:cs typeface="Lucida Sans Unicode"/>
              </a:rPr>
              <a:t>S</a:t>
            </a:r>
            <a:r>
              <a:rPr spc="-40" dirty="0">
                <a:latin typeface="Lucida Sans Unicode"/>
                <a:cs typeface="Lucida Sans Unicode"/>
              </a:rPr>
              <a:t>t</a:t>
            </a:r>
            <a:r>
              <a:rPr spc="210" dirty="0">
                <a:latin typeface="Lucida Sans Unicode"/>
                <a:cs typeface="Lucida Sans Unicode"/>
              </a:rPr>
              <a:t>a</a:t>
            </a:r>
            <a:r>
              <a:rPr spc="-185" dirty="0">
                <a:latin typeface="Lucida Sans Unicode"/>
                <a:cs typeface="Lucida Sans Unicode"/>
              </a:rPr>
              <a:t>n</a:t>
            </a:r>
            <a:r>
              <a:rPr spc="-105" dirty="0">
                <a:latin typeface="Lucida Sans Unicode"/>
                <a:cs typeface="Lucida Sans Unicode"/>
              </a:rPr>
              <a:t>d</a:t>
            </a:r>
            <a:r>
              <a:rPr spc="210" dirty="0">
                <a:latin typeface="Lucida Sans Unicode"/>
                <a:cs typeface="Lucida Sans Unicode"/>
              </a:rPr>
              <a:t>a</a:t>
            </a:r>
            <a:r>
              <a:rPr spc="-20" dirty="0">
                <a:latin typeface="Lucida Sans Unicode"/>
                <a:cs typeface="Lucida Sans Unicode"/>
              </a:rPr>
              <a:t>r</a:t>
            </a:r>
            <a:r>
              <a:rPr spc="-35" dirty="0">
                <a:latin typeface="Lucida Sans Unicode"/>
                <a:cs typeface="Lucida Sans Unicode"/>
              </a:rPr>
              <a:t>d</a:t>
            </a:r>
            <a:r>
              <a:rPr spc="-155" dirty="0">
                <a:latin typeface="Lucida Sans Unicode"/>
                <a:cs typeface="Lucida Sans Unicode"/>
              </a:rPr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5165" y="1284531"/>
            <a:ext cx="1600200" cy="16001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5165" y="3149497"/>
            <a:ext cx="1600200" cy="1600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5165" y="5107699"/>
            <a:ext cx="1600200" cy="1600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88111D-65C3-4AA7-872D-F9114B0E4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032" y="2616192"/>
            <a:ext cx="4668061" cy="35051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8540" y="1204467"/>
            <a:ext cx="5633085" cy="474617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1739900" indent="-286385">
              <a:buFont typeface="Wingdings"/>
              <a:buChar char=""/>
              <a:tabLst>
                <a:tab pos="299085" algn="l"/>
              </a:tabLst>
            </a:pPr>
            <a:r>
              <a:rPr sz="2800" spc="-10" dirty="0">
                <a:latin typeface="Calibri"/>
                <a:cs typeface="Calibri"/>
              </a:rPr>
              <a:t>Reduce </a:t>
            </a:r>
            <a:r>
              <a:rPr lang="en-US" sz="2800" spc="-10" dirty="0">
                <a:latin typeface="Calibri"/>
                <a:cs typeface="Calibri"/>
              </a:rPr>
              <a:t>(in some cases, eliminate) </a:t>
            </a:r>
            <a:r>
              <a:rPr sz="2800" spc="-5" dirty="0">
                <a:latin typeface="Calibri"/>
                <a:cs typeface="Calibri"/>
              </a:rPr>
              <a:t>minimum on </a:t>
            </a:r>
            <a:r>
              <a:rPr sz="2800" spc="-10" dirty="0">
                <a:latin typeface="Calibri"/>
                <a:cs typeface="Calibri"/>
              </a:rPr>
              <a:t>site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requirements</a:t>
            </a:r>
            <a:r>
              <a:rPr lang="en-US" sz="2800" spc="-15" dirty="0">
                <a:latin typeface="Calibri"/>
                <a:cs typeface="Calibri"/>
              </a:rPr>
              <a:t>. </a:t>
            </a:r>
            <a:endParaRPr sz="2800" dirty="0">
              <a:latin typeface="Calibri"/>
              <a:cs typeface="Calibri"/>
            </a:endParaRPr>
          </a:p>
          <a:p>
            <a:pPr marL="298450" marR="660400" indent="-286385">
              <a:buFont typeface="Wingdings"/>
              <a:buChar char=""/>
              <a:tabLst>
                <a:tab pos="299085" algn="l"/>
              </a:tabLst>
            </a:pPr>
            <a:r>
              <a:rPr sz="2800" spc="-5" dirty="0">
                <a:latin typeface="Calibri"/>
                <a:cs typeface="Calibri"/>
              </a:rPr>
              <a:t>Allow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on-street</a:t>
            </a:r>
            <a:r>
              <a:rPr sz="2800" spc="-5" dirty="0">
                <a:latin typeface="Calibri"/>
                <a:cs typeface="Calibri"/>
              </a:rPr>
              <a:t> parking</a:t>
            </a:r>
            <a:r>
              <a:rPr sz="2800" spc="-15" dirty="0">
                <a:latin typeface="Calibri"/>
                <a:cs typeface="Calibri"/>
              </a:rPr>
              <a:t> to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count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toward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minimums</a:t>
            </a:r>
            <a:r>
              <a:rPr lang="en-US" sz="2800" spc="-5" dirty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298450" marR="5080" indent="-286385">
              <a:buFont typeface="Wingdings"/>
              <a:buChar char=""/>
              <a:tabLst>
                <a:tab pos="299085" algn="l"/>
              </a:tabLst>
            </a:pPr>
            <a:r>
              <a:rPr sz="2800" spc="-15" dirty="0">
                <a:latin typeface="Calibri"/>
                <a:cs typeface="Calibri"/>
              </a:rPr>
              <a:t>Require </a:t>
            </a:r>
            <a:r>
              <a:rPr sz="2800" spc="-5" dirty="0">
                <a:latin typeface="Calibri"/>
                <a:cs typeface="Calibri"/>
              </a:rPr>
              <a:t>on-site parking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be </a:t>
            </a:r>
            <a:r>
              <a:rPr sz="2800" spc="-15" dirty="0">
                <a:latin typeface="Calibri"/>
                <a:cs typeface="Calibri"/>
              </a:rPr>
              <a:t>located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behind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building</a:t>
            </a:r>
            <a:r>
              <a:rPr lang="en-US" sz="2800" spc="-5" dirty="0">
                <a:latin typeface="Calibri"/>
                <a:cs typeface="Calibri"/>
              </a:rPr>
              <a:t>.</a:t>
            </a:r>
          </a:p>
          <a:p>
            <a:pPr marL="298450" marR="5080" indent="-286385">
              <a:buFont typeface="Wingdings"/>
              <a:buChar char=""/>
              <a:tabLst>
                <a:tab pos="299085" algn="l"/>
              </a:tabLst>
            </a:pPr>
            <a:r>
              <a:rPr lang="en-US" sz="2800" spc="-5" dirty="0">
                <a:latin typeface="Calibri"/>
                <a:cs typeface="Calibri"/>
              </a:rPr>
              <a:t>Include bike parking, public transit facilities, and pedestrian connections in site plan standards.</a:t>
            </a:r>
          </a:p>
          <a:p>
            <a:pPr marL="298450" marR="5080" indent="-286385">
              <a:buFont typeface="Wingdings"/>
              <a:buChar char=""/>
              <a:tabLst>
                <a:tab pos="299085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84" y="6292145"/>
            <a:ext cx="1000125" cy="355600"/>
          </a:xfrm>
          <a:custGeom>
            <a:avLst/>
            <a:gdLst/>
            <a:ahLst/>
            <a:cxnLst/>
            <a:rect l="l" t="t" r="r" b="b"/>
            <a:pathLst>
              <a:path w="1000125" h="355600">
                <a:moveTo>
                  <a:pt x="162179" y="0"/>
                </a:moveTo>
                <a:lnTo>
                  <a:pt x="119845" y="5395"/>
                </a:lnTo>
                <a:lnTo>
                  <a:pt x="65851" y="31736"/>
                </a:lnTo>
                <a:lnTo>
                  <a:pt x="33375" y="65490"/>
                </a:lnTo>
                <a:lnTo>
                  <a:pt x="11034" y="109288"/>
                </a:lnTo>
                <a:lnTo>
                  <a:pt x="596" y="161670"/>
                </a:lnTo>
                <a:lnTo>
                  <a:pt x="0" y="172211"/>
                </a:lnTo>
                <a:lnTo>
                  <a:pt x="0" y="177622"/>
                </a:lnTo>
                <a:lnTo>
                  <a:pt x="3815" y="218935"/>
                </a:lnTo>
                <a:lnTo>
                  <a:pt x="14768" y="255912"/>
                </a:lnTo>
                <a:lnTo>
                  <a:pt x="55130" y="314477"/>
                </a:lnTo>
                <a:lnTo>
                  <a:pt x="103578" y="344590"/>
                </a:lnTo>
                <a:lnTo>
                  <a:pt x="162179" y="355244"/>
                </a:lnTo>
                <a:lnTo>
                  <a:pt x="175079" y="354833"/>
                </a:lnTo>
                <a:lnTo>
                  <a:pt x="226562" y="343450"/>
                </a:lnTo>
                <a:lnTo>
                  <a:pt x="267004" y="317804"/>
                </a:lnTo>
                <a:lnTo>
                  <a:pt x="294145" y="282460"/>
                </a:lnTo>
                <a:lnTo>
                  <a:pt x="161671" y="282460"/>
                </a:lnTo>
                <a:lnTo>
                  <a:pt x="143529" y="280603"/>
                </a:lnTo>
                <a:lnTo>
                  <a:pt x="101434" y="254368"/>
                </a:lnTo>
                <a:lnTo>
                  <a:pt x="82003" y="209384"/>
                </a:lnTo>
                <a:lnTo>
                  <a:pt x="79057" y="177622"/>
                </a:lnTo>
                <a:lnTo>
                  <a:pt x="82368" y="143822"/>
                </a:lnTo>
                <a:lnTo>
                  <a:pt x="107405" y="94183"/>
                </a:lnTo>
                <a:lnTo>
                  <a:pt x="143986" y="74568"/>
                </a:lnTo>
                <a:lnTo>
                  <a:pt x="161671" y="72783"/>
                </a:lnTo>
                <a:lnTo>
                  <a:pt x="294304" y="72783"/>
                </a:lnTo>
                <a:lnTo>
                  <a:pt x="283284" y="55436"/>
                </a:lnTo>
                <a:lnTo>
                  <a:pt x="267893" y="38277"/>
                </a:lnTo>
                <a:lnTo>
                  <a:pt x="246955" y="22208"/>
                </a:lnTo>
                <a:lnTo>
                  <a:pt x="222356" y="10171"/>
                </a:lnTo>
                <a:lnTo>
                  <a:pt x="194097" y="2617"/>
                </a:lnTo>
                <a:lnTo>
                  <a:pt x="162179" y="0"/>
                </a:lnTo>
                <a:close/>
              </a:path>
              <a:path w="1000125" h="355600">
                <a:moveTo>
                  <a:pt x="312928" y="229641"/>
                </a:moveTo>
                <a:lnTo>
                  <a:pt x="236347" y="229641"/>
                </a:lnTo>
                <a:lnTo>
                  <a:pt x="229828" y="244315"/>
                </a:lnTo>
                <a:lnTo>
                  <a:pt x="220997" y="257235"/>
                </a:lnTo>
                <a:lnTo>
                  <a:pt x="188925" y="278523"/>
                </a:lnTo>
                <a:lnTo>
                  <a:pt x="161671" y="282460"/>
                </a:lnTo>
                <a:lnTo>
                  <a:pt x="294145" y="282460"/>
                </a:lnTo>
                <a:lnTo>
                  <a:pt x="296500" y="278695"/>
                </a:lnTo>
                <a:lnTo>
                  <a:pt x="306349" y="255236"/>
                </a:lnTo>
                <a:lnTo>
                  <a:pt x="312928" y="229641"/>
                </a:lnTo>
                <a:close/>
              </a:path>
              <a:path w="1000125" h="355600">
                <a:moveTo>
                  <a:pt x="294304" y="72783"/>
                </a:moveTo>
                <a:lnTo>
                  <a:pt x="161671" y="72783"/>
                </a:lnTo>
                <a:lnTo>
                  <a:pt x="180715" y="74603"/>
                </a:lnTo>
                <a:lnTo>
                  <a:pt x="196932" y="79782"/>
                </a:lnTo>
                <a:lnTo>
                  <a:pt x="228849" y="109086"/>
                </a:lnTo>
                <a:lnTo>
                  <a:pt x="234619" y="120865"/>
                </a:lnTo>
                <a:lnTo>
                  <a:pt x="312064" y="120865"/>
                </a:lnTo>
                <a:lnTo>
                  <a:pt x="305382" y="97020"/>
                </a:lnTo>
                <a:lnTo>
                  <a:pt x="295784" y="75114"/>
                </a:lnTo>
                <a:lnTo>
                  <a:pt x="294304" y="72783"/>
                </a:lnTo>
                <a:close/>
              </a:path>
              <a:path w="1000125" h="355600">
                <a:moveTo>
                  <a:pt x="793267" y="6515"/>
                </a:moveTo>
                <a:lnTo>
                  <a:pt x="716737" y="6515"/>
                </a:lnTo>
                <a:lnTo>
                  <a:pt x="716737" y="214020"/>
                </a:lnTo>
                <a:lnTo>
                  <a:pt x="721904" y="260056"/>
                </a:lnTo>
                <a:lnTo>
                  <a:pt x="736531" y="296389"/>
                </a:lnTo>
                <a:lnTo>
                  <a:pt x="788911" y="342049"/>
                </a:lnTo>
                <a:lnTo>
                  <a:pt x="828801" y="353199"/>
                </a:lnTo>
                <a:lnTo>
                  <a:pt x="858138" y="355244"/>
                </a:lnTo>
                <a:lnTo>
                  <a:pt x="898520" y="351283"/>
                </a:lnTo>
                <a:lnTo>
                  <a:pt x="934048" y="339034"/>
                </a:lnTo>
                <a:lnTo>
                  <a:pt x="963311" y="317948"/>
                </a:lnTo>
                <a:lnTo>
                  <a:pt x="984897" y="287477"/>
                </a:lnTo>
                <a:lnTo>
                  <a:pt x="985623" y="285711"/>
                </a:lnTo>
                <a:lnTo>
                  <a:pt x="858138" y="285711"/>
                </a:lnTo>
                <a:lnTo>
                  <a:pt x="840537" y="284087"/>
                </a:lnTo>
                <a:lnTo>
                  <a:pt x="805395" y="260134"/>
                </a:lnTo>
                <a:lnTo>
                  <a:pt x="793987" y="219636"/>
                </a:lnTo>
                <a:lnTo>
                  <a:pt x="793289" y="202615"/>
                </a:lnTo>
                <a:lnTo>
                  <a:pt x="793267" y="6515"/>
                </a:lnTo>
                <a:close/>
              </a:path>
              <a:path w="1000125" h="355600">
                <a:moveTo>
                  <a:pt x="1000048" y="6515"/>
                </a:moveTo>
                <a:lnTo>
                  <a:pt x="923518" y="6515"/>
                </a:lnTo>
                <a:lnTo>
                  <a:pt x="923518" y="202615"/>
                </a:lnTo>
                <a:lnTo>
                  <a:pt x="923359" y="210928"/>
                </a:lnTo>
                <a:lnTo>
                  <a:pt x="915966" y="250877"/>
                </a:lnTo>
                <a:lnTo>
                  <a:pt x="883653" y="281990"/>
                </a:lnTo>
                <a:lnTo>
                  <a:pt x="858138" y="285711"/>
                </a:lnTo>
                <a:lnTo>
                  <a:pt x="985623" y="285711"/>
                </a:lnTo>
                <a:lnTo>
                  <a:pt x="991336" y="271824"/>
                </a:lnTo>
                <a:lnTo>
                  <a:pt x="996092" y="254406"/>
                </a:lnTo>
                <a:lnTo>
                  <a:pt x="999035" y="235178"/>
                </a:lnTo>
                <a:lnTo>
                  <a:pt x="1000048" y="214020"/>
                </a:lnTo>
                <a:lnTo>
                  <a:pt x="1000048" y="6515"/>
                </a:lnTo>
                <a:close/>
              </a:path>
              <a:path w="1000125" h="355600">
                <a:moveTo>
                  <a:pt x="445160" y="6515"/>
                </a:moveTo>
                <a:lnTo>
                  <a:pt x="371157" y="6515"/>
                </a:lnTo>
                <a:lnTo>
                  <a:pt x="371157" y="348729"/>
                </a:lnTo>
                <a:lnTo>
                  <a:pt x="442112" y="348729"/>
                </a:lnTo>
                <a:lnTo>
                  <a:pt x="442112" y="130365"/>
                </a:lnTo>
                <a:lnTo>
                  <a:pt x="527078" y="130365"/>
                </a:lnTo>
                <a:lnTo>
                  <a:pt x="445160" y="6515"/>
                </a:lnTo>
                <a:close/>
              </a:path>
              <a:path w="1000125" h="355600">
                <a:moveTo>
                  <a:pt x="527078" y="130365"/>
                </a:moveTo>
                <a:lnTo>
                  <a:pt x="442112" y="130365"/>
                </a:lnTo>
                <a:lnTo>
                  <a:pt x="590105" y="348729"/>
                </a:lnTo>
                <a:lnTo>
                  <a:pt x="651421" y="348729"/>
                </a:lnTo>
                <a:lnTo>
                  <a:pt x="651421" y="211848"/>
                </a:lnTo>
                <a:lnTo>
                  <a:pt x="580974" y="211848"/>
                </a:lnTo>
                <a:lnTo>
                  <a:pt x="527078" y="130365"/>
                </a:lnTo>
                <a:close/>
              </a:path>
              <a:path w="1000125" h="355600">
                <a:moveTo>
                  <a:pt x="651421" y="6515"/>
                </a:moveTo>
                <a:lnTo>
                  <a:pt x="580974" y="6515"/>
                </a:lnTo>
                <a:lnTo>
                  <a:pt x="580974" y="211848"/>
                </a:lnTo>
                <a:lnTo>
                  <a:pt x="651421" y="211848"/>
                </a:lnTo>
                <a:lnTo>
                  <a:pt x="651421" y="6515"/>
                </a:lnTo>
                <a:close/>
              </a:path>
            </a:pathLst>
          </a:custGeom>
          <a:solidFill>
            <a:srgbClr val="07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541" y="87884"/>
            <a:ext cx="52478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S</a:t>
            </a:r>
            <a:r>
              <a:rPr sz="3600" spc="-5" dirty="0"/>
              <a:t>t</a:t>
            </a:r>
            <a:r>
              <a:rPr sz="3600" spc="320" dirty="0"/>
              <a:t>r</a:t>
            </a:r>
            <a:r>
              <a:rPr sz="3600" spc="-35" dirty="0"/>
              <a:t>e</a:t>
            </a:r>
            <a:r>
              <a:rPr sz="3600" spc="-50" dirty="0"/>
              <a:t>e</a:t>
            </a:r>
            <a:r>
              <a:rPr sz="3600" spc="310" dirty="0"/>
              <a:t>t</a:t>
            </a:r>
            <a:r>
              <a:rPr lang="en-US" sz="3600" spc="310" dirty="0"/>
              <a:t> Standards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52400" y="950202"/>
            <a:ext cx="11881485" cy="0"/>
          </a:xfrm>
          <a:custGeom>
            <a:avLst/>
            <a:gdLst/>
            <a:ahLst/>
            <a:cxnLst/>
            <a:rect l="l" t="t" r="r" b="b"/>
            <a:pathLst>
              <a:path w="11881485">
                <a:moveTo>
                  <a:pt x="0" y="0"/>
                </a:moveTo>
                <a:lnTo>
                  <a:pt x="11881137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8540" y="1204467"/>
            <a:ext cx="4977130" cy="437074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98450" marR="5080" indent="-286385">
              <a:lnSpc>
                <a:spcPct val="101400"/>
              </a:lnSpc>
              <a:spcBef>
                <a:spcPts val="12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15" dirty="0">
                <a:latin typeface="Calibri"/>
                <a:cs typeface="Calibri"/>
              </a:rPr>
              <a:t>Reduce travel lane width.</a:t>
            </a:r>
          </a:p>
          <a:p>
            <a:pPr marL="298450" marR="5080" indent="-286385">
              <a:lnSpc>
                <a:spcPct val="101400"/>
              </a:lnSpc>
              <a:spcBef>
                <a:spcPts val="12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15" dirty="0">
                <a:latin typeface="Calibri"/>
                <a:cs typeface="Calibri"/>
              </a:rPr>
              <a:t>Implement complete streets principles.</a:t>
            </a:r>
          </a:p>
          <a:p>
            <a:pPr marL="298450" marR="5080" indent="-286385">
              <a:lnSpc>
                <a:spcPct val="101400"/>
              </a:lnSpc>
              <a:spcBef>
                <a:spcPts val="12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15" dirty="0">
                <a:latin typeface="Calibri"/>
                <a:cs typeface="Calibri"/>
              </a:rPr>
              <a:t>Provide connections between streets and developments.</a:t>
            </a:r>
          </a:p>
          <a:p>
            <a:pPr marL="298450" marR="5080" indent="-286385">
              <a:lnSpc>
                <a:spcPct val="101400"/>
              </a:lnSpc>
              <a:spcBef>
                <a:spcPts val="12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2800" spc="-15" dirty="0">
                <a:latin typeface="Calibri"/>
                <a:cs typeface="Calibri"/>
              </a:rPr>
              <a:t>Use appropriate standards for sidewalk width, street trees, use of outdoor space for public purposes.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6862" y="1295616"/>
            <a:ext cx="2286000" cy="2285993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6A3C03CE-806C-4756-B2EE-81F7E465C10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2" y="3619840"/>
            <a:ext cx="5332662" cy="31241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7E70610F701A42B8AFD5CA2EAE96F6" ma:contentTypeVersion="13" ma:contentTypeDescription="Create a new document." ma:contentTypeScope="" ma:versionID="4a997eaeac6a38b025eca998788644ad">
  <xsd:schema xmlns:xsd="http://www.w3.org/2001/XMLSchema" xmlns:xs="http://www.w3.org/2001/XMLSchema" xmlns:p="http://schemas.microsoft.com/office/2006/metadata/properties" xmlns:ns2="bffcd615-6c2c-4d0a-b90a-05a2891f86b8" xmlns:ns3="a2a3f664-1a5c-49c1-8d4a-d449afb12d6f" targetNamespace="http://schemas.microsoft.com/office/2006/metadata/properties" ma:root="true" ma:fieldsID="bd23995985fbf5056b258bcaf6c494a7" ns2:_="" ns3:_="">
    <xsd:import namespace="bffcd615-6c2c-4d0a-b90a-05a2891f86b8"/>
    <xsd:import namespace="a2a3f664-1a5c-49c1-8d4a-d449afb12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cd615-6c2c-4d0a-b90a-05a2891f86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3f664-1a5c-49c1-8d4a-d449afb12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23AB52-ABA3-4C33-9698-94A94B9A35E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99F1AD7-B6AC-439F-B7BF-05B22C34A6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cd615-6c2c-4d0a-b90a-05a2891f86b8"/>
    <ds:schemaRef ds:uri="a2a3f664-1a5c-49c1-8d4a-d449afb12d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3DB888-83D2-49F6-8B6D-2495F07DF2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445</Words>
  <Application>Microsoft Macintosh PowerPoint</Application>
  <PresentationFormat>Widescreen</PresentationFormat>
  <Paragraphs>62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Lucida Sans Unicode</vt:lpstr>
      <vt:lpstr>Noto Sans</vt:lpstr>
      <vt:lpstr>Trebuchet MS</vt:lpstr>
      <vt:lpstr>Verdana</vt:lpstr>
      <vt:lpstr>Wingdings</vt:lpstr>
      <vt:lpstr>Office Theme</vt:lpstr>
      <vt:lpstr>Updating Municipal Housing Regulations</vt:lpstr>
      <vt:lpstr>PowerPoint Presentation</vt:lpstr>
      <vt:lpstr>Types of Places</vt:lpstr>
      <vt:lpstr>Types of Places</vt:lpstr>
      <vt:lpstr>Neighborhoods</vt:lpstr>
      <vt:lpstr>PowerPoint Presentation</vt:lpstr>
      <vt:lpstr>Dimensional Requirements</vt:lpstr>
      <vt:lpstr>Parking Standards</vt:lpstr>
      <vt:lpstr>Street Standards</vt:lpstr>
      <vt:lpstr>Allowable Uses</vt:lpstr>
      <vt:lpstr>Accessory Dwelling Units [ADUs]</vt:lpstr>
      <vt:lpstr>Development Review Process</vt:lpstr>
      <vt:lpstr>PowerPoint Presentation</vt:lpstr>
      <vt:lpstr>“Missing Middle" Residential Types</vt:lpstr>
      <vt:lpstr>“Missing Middle" Residential Types</vt:lpstr>
      <vt:lpstr>“Missing Middle" Residential Types</vt:lpstr>
      <vt:lpstr>“Missing Middle" Residential Types</vt:lpstr>
      <vt:lpstr>“Missing Middle" Residential Types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of Reform</dc:title>
  <dc:creator>Jim Sullivan</dc:creator>
  <cp:lastModifiedBy>Allison Strohl</cp:lastModifiedBy>
  <cp:revision>3</cp:revision>
  <dcterms:created xsi:type="dcterms:W3CDTF">2021-03-08T19:50:44Z</dcterms:created>
  <dcterms:modified xsi:type="dcterms:W3CDTF">2021-10-06T16:46:31Z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2021-03-08T00:00:00Z</vt:filetime>
  </property>
  <property fmtid="{D5CDD505-2E9C-101B-9397-08002B2CF9AE}" pid="3" name="Creator">
    <vt:lpwstr>Acrobat Pro DC 20.13.20074</vt:lpwstr>
  </property>
  <property fmtid="{D5CDD505-2E9C-101B-9397-08002B2CF9AE}" pid="4" name="LastSaved">
    <vt:filetime>2021-03-08T00:00:00Z</vt:filetime>
  </property>
  <property fmtid="{D5CDD505-2E9C-101B-9397-08002B2CF9AE}" pid="5" name="ContentTypeId">
    <vt:lpwstr>0x010100757E70610F701A42B8AFD5CA2EAE96F6</vt:lpwstr>
  </property>
</Properties>
</file>